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1027" r:id="rId2"/>
    <p:sldId id="1050" r:id="rId3"/>
    <p:sldId id="1028" r:id="rId4"/>
    <p:sldId id="1029" r:id="rId5"/>
    <p:sldId id="1030" r:id="rId6"/>
    <p:sldId id="1031" r:id="rId7"/>
    <p:sldId id="1032" r:id="rId8"/>
    <p:sldId id="1033" r:id="rId9"/>
    <p:sldId id="1034" r:id="rId10"/>
    <p:sldId id="1035" r:id="rId11"/>
    <p:sldId id="1036" r:id="rId1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FFCC00"/>
    <a:srgbClr val="FFCC66"/>
    <a:srgbClr val="FF99FF"/>
    <a:srgbClr val="FFFF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4" autoAdjust="0"/>
    <p:restoredTop sz="94575" autoAdjust="0"/>
  </p:normalViewPr>
  <p:slideViewPr>
    <p:cSldViewPr>
      <p:cViewPr varScale="1">
        <p:scale>
          <a:sx n="102" d="100"/>
          <a:sy n="102" d="100"/>
        </p:scale>
        <p:origin x="-450" y="-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5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5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5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B7417A0-09ED-47D0-ADB7-F71E9D074A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7708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7417A0-09ED-47D0-ADB7-F71E9D074AAA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326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1211AD-6B2A-4459-9506-32C222A5E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F3A08-C830-4D3F-9CCF-60EF27A125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C89FA-1D43-40E9-8C3E-98B8A26E0E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D00E2-6B79-4F4B-BC98-9DFC177AE6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B1E20-3C5E-4960-BBCD-71B75BAB08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4DD5D-F65F-44EA-A458-4EE950818F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79535-9CCB-438D-A022-9B23782CDE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3C1FD-4E2C-4E16-84D0-DEF904E53C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1F7573-16D8-478A-BA78-A99AE913C1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0F5B6-3418-4F78-A141-65AD7B8CAC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6EF46-1868-4C10-A786-97EF4D589D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2B045-49C8-4B1D-B217-099AE58832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0E113-9E85-454C-9D5F-6E0A3923AB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59B344B-725F-4960-9C81-4D82E2DB53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2" Type="http://schemas.microsoft.com/office/2007/relationships/media" Target="../media/media1.wav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9.wav"/><Relationship Id="rId7" Type="http://schemas.openxmlformats.org/officeDocument/2006/relationships/oleObject" Target="../embeddings/oleObject2.bin"/><Relationship Id="rId2" Type="http://schemas.microsoft.com/office/2007/relationships/media" Target="../media/media9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3.xml"/><Relationship Id="rId9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86550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1</a:t>
            </a:r>
          </a:p>
        </p:txBody>
      </p:sp>
      <p:sp>
        <p:nvSpPr>
          <p:cNvPr id="691203" name="Rectangle 3"/>
          <p:cNvSpPr>
            <a:spLocks noChangeArrowheads="1"/>
          </p:cNvSpPr>
          <p:nvPr/>
        </p:nvSpPr>
        <p:spPr bwMode="auto">
          <a:xfrm>
            <a:off x="228600" y="6858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148" name="Text Box 17"/>
          <p:cNvSpPr txBox="1">
            <a:spLocks noChangeArrowheads="1"/>
          </p:cNvSpPr>
          <p:nvPr/>
        </p:nvSpPr>
        <p:spPr bwMode="auto">
          <a:xfrm>
            <a:off x="2162175" y="123825"/>
            <a:ext cx="45704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sz="3600" b="1">
                <a:solidFill>
                  <a:schemeClr val="tx2"/>
                </a:solidFill>
                <a:latin typeface="隶书" pitchFamily="49" charset="-122"/>
                <a:ea typeface="隶书" pitchFamily="49" charset="-122"/>
              </a:rPr>
              <a:t>2</a:t>
            </a:r>
            <a:r>
              <a:rPr lang="zh-CN" altLang="en-US" sz="3600" b="1">
                <a:solidFill>
                  <a:schemeClr val="tx2"/>
                </a:solidFill>
                <a:latin typeface="隶书" pitchFamily="49" charset="-122"/>
                <a:ea typeface="隶书" pitchFamily="49" charset="-122"/>
              </a:rPr>
              <a:t>章 数据通信原理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82575" y="3933056"/>
            <a:ext cx="8465873" cy="1800200"/>
            <a:chOff x="282575" y="3933056"/>
            <a:chExt cx="8465873" cy="1800200"/>
          </a:xfrm>
        </p:grpSpPr>
        <p:sp>
          <p:nvSpPr>
            <p:cNvPr id="6151" name="Text Box 4"/>
            <p:cNvSpPr txBox="1">
              <a:spLocks noChangeArrowheads="1"/>
            </p:cNvSpPr>
            <p:nvPr/>
          </p:nvSpPr>
          <p:spPr bwMode="auto">
            <a:xfrm>
              <a:off x="282575" y="3933056"/>
              <a:ext cx="8321361" cy="476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2800" b="1" dirty="0">
                  <a:latin typeface="楷体" pitchFamily="18" charset="-122"/>
                  <a:ea typeface="楷体" pitchFamily="18" charset="-122"/>
                </a:rPr>
                <a:t>人际</a:t>
              </a:r>
              <a:r>
                <a:rPr lang="zh-CN" altLang="en-US" sz="2800" b="1" dirty="0" smtClean="0">
                  <a:latin typeface="楷体" pitchFamily="18" charset="-122"/>
                  <a:ea typeface="楷体" pitchFamily="18" charset="-122"/>
                </a:rPr>
                <a:t>交互系统的基本构成：</a:t>
              </a:r>
              <a:endParaRPr lang="zh-CN" altLang="en-US" sz="2800" b="1" dirty="0">
                <a:latin typeface="楷体" pitchFamily="18" charset="-122"/>
                <a:ea typeface="楷体" pitchFamily="18" charset="-122"/>
              </a:endParaRPr>
            </a:p>
          </p:txBody>
        </p:sp>
        <p:sp>
          <p:nvSpPr>
            <p:cNvPr id="6152" name="TextBox 28"/>
            <p:cNvSpPr txBox="1">
              <a:spLocks noChangeArrowheads="1"/>
            </p:cNvSpPr>
            <p:nvPr/>
          </p:nvSpPr>
          <p:spPr bwMode="auto">
            <a:xfrm>
              <a:off x="1043574" y="4695512"/>
              <a:ext cx="7263253" cy="46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想法</a:t>
              </a:r>
              <a:r>
                <a:rPr lang="en-US" altLang="zh-CN" b="1"/>
                <a:t>——</a:t>
              </a:r>
              <a:r>
                <a:rPr lang="zh-CN" altLang="en-US" b="1"/>
                <a:t>语句</a:t>
              </a:r>
              <a:r>
                <a:rPr lang="en-US" altLang="zh-CN" b="1"/>
                <a:t>——</a:t>
              </a:r>
              <a:r>
                <a:rPr lang="zh-CN" altLang="en-US" b="1"/>
                <a:t>声音</a:t>
              </a:r>
              <a:r>
                <a:rPr lang="en-US" altLang="zh-CN" b="1"/>
                <a:t>—…—</a:t>
              </a:r>
              <a:r>
                <a:rPr lang="zh-CN" altLang="en-US" b="1"/>
                <a:t>声音</a:t>
              </a:r>
              <a:r>
                <a:rPr lang="en-US" altLang="zh-CN" b="1"/>
                <a:t>——</a:t>
              </a:r>
              <a:r>
                <a:rPr lang="zh-CN" altLang="en-US" b="1"/>
                <a:t>语句</a:t>
              </a:r>
              <a:r>
                <a:rPr lang="en-US" altLang="zh-CN" b="1"/>
                <a:t>——</a:t>
              </a:r>
              <a:r>
                <a:rPr lang="zh-CN" altLang="en-US" b="1"/>
                <a:t>想法</a:t>
              </a:r>
            </a:p>
          </p:txBody>
        </p:sp>
        <p:grpSp>
          <p:nvGrpSpPr>
            <p:cNvPr id="5" name="组合 33"/>
            <p:cNvGrpSpPr>
              <a:grpSpLocks/>
            </p:cNvGrpSpPr>
            <p:nvPr/>
          </p:nvGrpSpPr>
          <p:grpSpPr bwMode="auto">
            <a:xfrm>
              <a:off x="539552" y="4623502"/>
              <a:ext cx="432032" cy="648082"/>
              <a:chOff x="1187624" y="1484784"/>
              <a:chExt cx="432048" cy="648072"/>
            </a:xfrm>
          </p:grpSpPr>
          <p:sp>
            <p:nvSpPr>
              <p:cNvPr id="6163" name="椭圆 17"/>
              <p:cNvSpPr>
                <a:spLocks noChangeArrowheads="1"/>
              </p:cNvSpPr>
              <p:nvPr/>
            </p:nvSpPr>
            <p:spPr bwMode="auto">
              <a:xfrm>
                <a:off x="1259632" y="148478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4" name="矩形 20"/>
              <p:cNvSpPr>
                <a:spLocks noChangeArrowheads="1"/>
              </p:cNvSpPr>
              <p:nvPr/>
            </p:nvSpPr>
            <p:spPr bwMode="auto">
              <a:xfrm>
                <a:off x="1259632" y="1700808"/>
                <a:ext cx="216024" cy="288032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6165" name="直接连接符 22"/>
              <p:cNvCxnSpPr>
                <a:cxnSpLocks noChangeShapeType="1"/>
              </p:cNvCxnSpPr>
              <p:nvPr/>
            </p:nvCxnSpPr>
            <p:spPr bwMode="auto">
              <a:xfrm>
                <a:off x="1439652" y="1700808"/>
                <a:ext cx="180020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6" name="直接连接符 25"/>
              <p:cNvCxnSpPr>
                <a:cxnSpLocks noChangeShapeType="1"/>
                <a:stCxn id="6164" idx="2"/>
              </p:cNvCxnSpPr>
              <p:nvPr/>
            </p:nvCxnSpPr>
            <p:spPr bwMode="auto">
              <a:xfrm>
                <a:off x="1367644" y="1988840"/>
                <a:ext cx="180020" cy="14401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7" name="直接连接符 27"/>
              <p:cNvCxnSpPr>
                <a:cxnSpLocks noChangeShapeType="1"/>
                <a:stCxn id="6164" idx="2"/>
              </p:cNvCxnSpPr>
              <p:nvPr/>
            </p:nvCxnSpPr>
            <p:spPr bwMode="auto">
              <a:xfrm flipH="1">
                <a:off x="1187624" y="1988840"/>
                <a:ext cx="180020" cy="14401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8" name="直接连接符 30"/>
              <p:cNvCxnSpPr>
                <a:cxnSpLocks noChangeShapeType="1"/>
              </p:cNvCxnSpPr>
              <p:nvPr/>
            </p:nvCxnSpPr>
            <p:spPr bwMode="auto">
              <a:xfrm flipH="1">
                <a:off x="1187624" y="1700808"/>
                <a:ext cx="108012" cy="14401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" name="组合 34"/>
            <p:cNvGrpSpPr/>
            <p:nvPr/>
          </p:nvGrpSpPr>
          <p:grpSpPr bwMode="auto">
            <a:xfrm>
              <a:off x="8316416" y="4602307"/>
              <a:ext cx="432032" cy="648082"/>
              <a:chOff x="1187624" y="1484784"/>
              <a:chExt cx="432048" cy="648072"/>
            </a:xfrm>
            <a:solidFill>
              <a:schemeClr val="accent2"/>
            </a:solidFill>
          </p:grpSpPr>
          <p:sp>
            <p:nvSpPr>
              <p:cNvPr id="36" name="椭圆 35"/>
              <p:cNvSpPr/>
              <p:nvPr/>
            </p:nvSpPr>
            <p:spPr bwMode="auto">
              <a:xfrm>
                <a:off x="1259632" y="1484784"/>
                <a:ext cx="216024" cy="216024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 bwMode="auto">
              <a:xfrm>
                <a:off x="1259632" y="1700808"/>
                <a:ext cx="216024" cy="288032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cxnSp>
            <p:nvCxnSpPr>
              <p:cNvPr id="38" name="直接连接符 37"/>
              <p:cNvCxnSpPr/>
              <p:nvPr/>
            </p:nvCxnSpPr>
            <p:spPr bwMode="auto">
              <a:xfrm>
                <a:off x="1439652" y="1700808"/>
                <a:ext cx="180020" cy="216024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直接连接符 38"/>
              <p:cNvCxnSpPr>
                <a:stCxn id="37" idx="2"/>
              </p:cNvCxnSpPr>
              <p:nvPr/>
            </p:nvCxnSpPr>
            <p:spPr bwMode="auto">
              <a:xfrm>
                <a:off x="1367644" y="1988840"/>
                <a:ext cx="180020" cy="144016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直接连接符 39"/>
              <p:cNvCxnSpPr>
                <a:stCxn id="37" idx="2"/>
              </p:cNvCxnSpPr>
              <p:nvPr/>
            </p:nvCxnSpPr>
            <p:spPr bwMode="auto">
              <a:xfrm flipH="1">
                <a:off x="1187624" y="1988840"/>
                <a:ext cx="180020" cy="144016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直接连接符 40"/>
              <p:cNvCxnSpPr/>
              <p:nvPr/>
            </p:nvCxnSpPr>
            <p:spPr bwMode="auto">
              <a:xfrm flipH="1">
                <a:off x="1187624" y="1700808"/>
                <a:ext cx="108012" cy="144016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155" name="TextBox 41"/>
            <p:cNvSpPr txBox="1">
              <a:spLocks noChangeArrowheads="1"/>
            </p:cNvSpPr>
            <p:nvPr/>
          </p:nvSpPr>
          <p:spPr bwMode="auto">
            <a:xfrm>
              <a:off x="1619616" y="5271584"/>
              <a:ext cx="6109135" cy="46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大脑        口腔          空气          耳膜         大脑</a:t>
              </a:r>
            </a:p>
          </p:txBody>
        </p:sp>
        <p:cxnSp>
          <p:nvCxnSpPr>
            <p:cNvPr id="6156" name="直接箭头连接符 43"/>
            <p:cNvCxnSpPr>
              <a:cxnSpLocks noChangeShapeType="1"/>
            </p:cNvCxnSpPr>
            <p:nvPr/>
          </p:nvCxnSpPr>
          <p:spPr bwMode="auto">
            <a:xfrm flipV="1">
              <a:off x="1979643" y="5055557"/>
              <a:ext cx="0" cy="216027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7" name="直接箭头连接符 44"/>
            <p:cNvCxnSpPr>
              <a:cxnSpLocks noChangeShapeType="1"/>
            </p:cNvCxnSpPr>
            <p:nvPr/>
          </p:nvCxnSpPr>
          <p:spPr bwMode="auto">
            <a:xfrm flipV="1">
              <a:off x="3275738" y="5055557"/>
              <a:ext cx="0" cy="216027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8" name="直接箭头连接符 45"/>
            <p:cNvCxnSpPr>
              <a:cxnSpLocks noChangeShapeType="1"/>
            </p:cNvCxnSpPr>
            <p:nvPr/>
          </p:nvCxnSpPr>
          <p:spPr bwMode="auto">
            <a:xfrm flipV="1">
              <a:off x="4643838" y="5055557"/>
              <a:ext cx="0" cy="216027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9" name="直接箭头连接符 46"/>
            <p:cNvCxnSpPr>
              <a:cxnSpLocks noChangeShapeType="1"/>
            </p:cNvCxnSpPr>
            <p:nvPr/>
          </p:nvCxnSpPr>
          <p:spPr bwMode="auto">
            <a:xfrm flipV="1">
              <a:off x="6011938" y="5055557"/>
              <a:ext cx="0" cy="216027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60" name="直接箭头连接符 47"/>
            <p:cNvCxnSpPr>
              <a:cxnSpLocks noChangeShapeType="1"/>
            </p:cNvCxnSpPr>
            <p:nvPr/>
          </p:nvCxnSpPr>
          <p:spPr bwMode="auto">
            <a:xfrm flipV="1">
              <a:off x="7236028" y="5055557"/>
              <a:ext cx="0" cy="216027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161" name="闪电形 64"/>
            <p:cNvSpPr>
              <a:spLocks noChangeArrowheads="1"/>
            </p:cNvSpPr>
            <p:nvPr/>
          </p:nvSpPr>
          <p:spPr bwMode="auto">
            <a:xfrm>
              <a:off x="4427822" y="4695512"/>
              <a:ext cx="288021" cy="144018"/>
            </a:xfrm>
            <a:prstGeom prst="lightningBol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2" name="TextBox 65"/>
            <p:cNvSpPr txBox="1">
              <a:spLocks noChangeArrowheads="1"/>
            </p:cNvSpPr>
            <p:nvPr/>
          </p:nvSpPr>
          <p:spPr bwMode="auto">
            <a:xfrm>
              <a:off x="4355817" y="4407475"/>
              <a:ext cx="648047" cy="338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b="1"/>
                <a:t>杂音</a:t>
              </a:r>
            </a:p>
          </p:txBody>
        </p:sp>
      </p:grp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251520" y="836712"/>
            <a:ext cx="8321675" cy="47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 dirty="0" smtClean="0">
                <a:latin typeface="楷体" pitchFamily="18" charset="-122"/>
                <a:ea typeface="楷体" pitchFamily="18" charset="-122"/>
              </a:rPr>
              <a:t>2.1 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通信系统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的基本组成：</a:t>
            </a: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434975" y="1412776"/>
            <a:ext cx="8321361" cy="211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人际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交互的基本过程：</a:t>
            </a:r>
            <a:endParaRPr lang="en-US" altLang="zh-CN" sz="2800" b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  交流的双方大脑急速运转，想象着话题，组成语句，并通过口腔表达出去，或者通过耳朵接受对方的话语，思考着对方欲表达的语义和自己的应答或者回复，</a:t>
            </a:r>
            <a:r>
              <a:rPr lang="en-US" altLang="zh-CN" sz="2800" b="1" dirty="0" smtClean="0">
                <a:latin typeface="楷体" pitchFamily="18" charset="-122"/>
                <a:ea typeface="楷体" pitchFamily="18" charset="-122"/>
              </a:rPr>
              <a:t>…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。</a:t>
            </a:r>
            <a:endParaRPr lang="zh-CN" altLang="en-US" sz="2800" b="1" dirty="0">
              <a:latin typeface="楷体" pitchFamily="18" charset="-122"/>
              <a:ea typeface="楷体" pitchFamily="18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132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ChangeArrowheads="1"/>
          </p:cNvSpPr>
          <p:nvPr/>
        </p:nvSpPr>
        <p:spPr bwMode="auto">
          <a:xfrm>
            <a:off x="228600" y="8382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87312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7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517525" y="152400"/>
            <a:ext cx="4070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2.2  </a:t>
            </a:r>
            <a:r>
              <a:rPr lang="zh-CN" altLang="en-US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载体（信道）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188913" y="981075"/>
            <a:ext cx="8955087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载体：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承载信息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信号的媒体；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信道：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信息单向传输通道</a:t>
            </a:r>
            <a:r>
              <a:rPr lang="en-US" altLang="zh-CN" b="1" dirty="0"/>
              <a:t>(</a:t>
            </a:r>
            <a:r>
              <a:rPr lang="zh-CN" altLang="en-US" b="1" dirty="0"/>
              <a:t>二线</a:t>
            </a:r>
            <a:r>
              <a:rPr lang="en-US" altLang="zh-CN" b="1" dirty="0"/>
              <a:t>)</a:t>
            </a:r>
            <a:r>
              <a:rPr lang="zh-CN" altLang="en-US" b="1" dirty="0"/>
              <a:t>，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含传输媒体和中继通信设施；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传输媒体类型划分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形式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有线信道：双绞线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缆、同轴电缆、光纤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缆等，</a:t>
            </a:r>
          </a:p>
          <a:p>
            <a:pPr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能量集中导线附近；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无线信道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：自由空间，红外、微波等，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能量向空间发散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。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zh-CN" altLang="en-US" sz="1600" b="1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无线信道</a:t>
            </a:r>
            <a:r>
              <a:rPr lang="zh-CN" altLang="en-US" b="1" dirty="0"/>
              <a:t>：以无线电频率（射频</a:t>
            </a:r>
            <a:r>
              <a:rPr lang="en-US" altLang="zh-CN" b="1" dirty="0"/>
              <a:t>—RF</a:t>
            </a:r>
            <a:r>
              <a:rPr lang="zh-CN" altLang="en-US" b="1" dirty="0"/>
              <a:t>）形式传输信号；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23850" y="4437063"/>
            <a:ext cx="7974013" cy="576262"/>
            <a:chOff x="204" y="2750"/>
            <a:chExt cx="5023" cy="363"/>
          </a:xfrm>
        </p:grpSpPr>
        <p:sp>
          <p:nvSpPr>
            <p:cNvPr id="58382" name="Rectangle 7"/>
            <p:cNvSpPr>
              <a:spLocks noChangeArrowheads="1"/>
            </p:cNvSpPr>
            <p:nvPr/>
          </p:nvSpPr>
          <p:spPr bwMode="auto">
            <a:xfrm>
              <a:off x="431" y="2931"/>
              <a:ext cx="408" cy="18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 b="1"/>
                <a:t>语音</a:t>
              </a:r>
            </a:p>
          </p:txBody>
        </p:sp>
        <p:sp>
          <p:nvSpPr>
            <p:cNvPr id="58383" name="Rectangle 8"/>
            <p:cNvSpPr>
              <a:spLocks noChangeArrowheads="1"/>
            </p:cNvSpPr>
            <p:nvPr/>
          </p:nvSpPr>
          <p:spPr bwMode="auto">
            <a:xfrm>
              <a:off x="839" y="2931"/>
              <a:ext cx="499" cy="18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 sz="1400" b="1"/>
            </a:p>
          </p:txBody>
        </p:sp>
        <p:sp>
          <p:nvSpPr>
            <p:cNvPr id="58384" name="Rectangle 9"/>
            <p:cNvSpPr>
              <a:spLocks noChangeArrowheads="1"/>
            </p:cNvSpPr>
            <p:nvPr/>
          </p:nvSpPr>
          <p:spPr bwMode="auto">
            <a:xfrm>
              <a:off x="1338" y="2931"/>
              <a:ext cx="726" cy="18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 b="1"/>
                <a:t>无线电</a:t>
              </a:r>
              <a:r>
                <a:rPr lang="en-US" altLang="zh-CN" sz="1400" b="1"/>
                <a:t>/</a:t>
              </a:r>
              <a:r>
                <a:rPr lang="zh-CN" altLang="en-US" sz="1400" b="1"/>
                <a:t>广播</a:t>
              </a:r>
            </a:p>
          </p:txBody>
        </p:sp>
        <p:sp>
          <p:nvSpPr>
            <p:cNvPr id="58385" name="Rectangle 10"/>
            <p:cNvSpPr>
              <a:spLocks noChangeArrowheads="1"/>
            </p:cNvSpPr>
            <p:nvPr/>
          </p:nvSpPr>
          <p:spPr bwMode="auto">
            <a:xfrm>
              <a:off x="2063" y="2931"/>
              <a:ext cx="726" cy="18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 b="1"/>
                <a:t>微波</a:t>
              </a:r>
            </a:p>
          </p:txBody>
        </p:sp>
        <p:sp>
          <p:nvSpPr>
            <p:cNvPr id="58386" name="Rectangle 11"/>
            <p:cNvSpPr>
              <a:spLocks noChangeArrowheads="1"/>
            </p:cNvSpPr>
            <p:nvPr/>
          </p:nvSpPr>
          <p:spPr bwMode="auto">
            <a:xfrm>
              <a:off x="2789" y="2931"/>
              <a:ext cx="726" cy="18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 b="1"/>
                <a:t>红外</a:t>
              </a:r>
            </a:p>
          </p:txBody>
        </p:sp>
        <p:sp>
          <p:nvSpPr>
            <p:cNvPr id="58387" name="Rectangle 12"/>
            <p:cNvSpPr>
              <a:spLocks noChangeArrowheads="1"/>
            </p:cNvSpPr>
            <p:nvPr/>
          </p:nvSpPr>
          <p:spPr bwMode="auto">
            <a:xfrm>
              <a:off x="3515" y="2931"/>
              <a:ext cx="544" cy="18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 b="1"/>
                <a:t>可见光</a:t>
              </a:r>
            </a:p>
          </p:txBody>
        </p:sp>
        <p:sp>
          <p:nvSpPr>
            <p:cNvPr id="58388" name="Rectangle 13"/>
            <p:cNvSpPr>
              <a:spLocks noChangeArrowheads="1"/>
            </p:cNvSpPr>
            <p:nvPr/>
          </p:nvSpPr>
          <p:spPr bwMode="auto">
            <a:xfrm>
              <a:off x="4059" y="2931"/>
              <a:ext cx="726" cy="18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400" b="1"/>
                <a:t>紫外线</a:t>
              </a:r>
            </a:p>
          </p:txBody>
        </p:sp>
        <p:sp>
          <p:nvSpPr>
            <p:cNvPr id="58389" name="Text Box 14"/>
            <p:cNvSpPr txBox="1">
              <a:spLocks noChangeArrowheads="1"/>
            </p:cNvSpPr>
            <p:nvPr/>
          </p:nvSpPr>
          <p:spPr bwMode="auto">
            <a:xfrm>
              <a:off x="204" y="2750"/>
              <a:ext cx="502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/>
                <a:t>f= 1K         10K             1M                   1G                    100G                100T           10</a:t>
              </a:r>
              <a:r>
                <a:rPr lang="en-US" altLang="zh-CN" sz="1400" b="1" baseline="30000"/>
                <a:t>15 </a:t>
              </a:r>
              <a:r>
                <a:rPr lang="en-US" altLang="zh-CN" sz="1400" b="1"/>
                <a:t>                  10</a:t>
              </a:r>
              <a:r>
                <a:rPr lang="en-US" altLang="zh-CN" sz="1400" b="1" baseline="30000"/>
                <a:t>16 </a:t>
              </a:r>
              <a:r>
                <a:rPr lang="zh-CN" altLang="en-US" sz="1400" b="1"/>
                <a:t>（</a:t>
              </a:r>
              <a:r>
                <a:rPr lang="en-US" altLang="zh-CN" sz="1400" b="1"/>
                <a:t>hz)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4572000" y="115888"/>
            <a:ext cx="2952750" cy="1441450"/>
            <a:chOff x="2880" y="73"/>
            <a:chExt cx="1860" cy="908"/>
          </a:xfrm>
        </p:grpSpPr>
        <p:sp>
          <p:nvSpPr>
            <p:cNvPr id="58377" name="Oval 17"/>
            <p:cNvSpPr>
              <a:spLocks noChangeArrowheads="1"/>
            </p:cNvSpPr>
            <p:nvPr/>
          </p:nvSpPr>
          <p:spPr bwMode="auto">
            <a:xfrm>
              <a:off x="4558" y="164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8" name="Line 18"/>
            <p:cNvSpPr>
              <a:spLocks noChangeShapeType="1"/>
            </p:cNvSpPr>
            <p:nvPr/>
          </p:nvSpPr>
          <p:spPr bwMode="auto">
            <a:xfrm>
              <a:off x="3288" y="21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79" name="Line 19"/>
            <p:cNvSpPr>
              <a:spLocks noChangeShapeType="1"/>
            </p:cNvSpPr>
            <p:nvPr/>
          </p:nvSpPr>
          <p:spPr bwMode="auto">
            <a:xfrm>
              <a:off x="3288" y="30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0" name="Freeform 20"/>
            <p:cNvSpPr>
              <a:spLocks/>
            </p:cNvSpPr>
            <p:nvPr/>
          </p:nvSpPr>
          <p:spPr bwMode="auto">
            <a:xfrm>
              <a:off x="3826" y="73"/>
              <a:ext cx="104" cy="318"/>
            </a:xfrm>
            <a:custGeom>
              <a:avLst/>
              <a:gdLst>
                <a:gd name="T0" fmla="*/ 52 w 104"/>
                <a:gd name="T1" fmla="*/ 0 h 318"/>
                <a:gd name="T2" fmla="*/ 7 w 104"/>
                <a:gd name="T3" fmla="*/ 182 h 318"/>
                <a:gd name="T4" fmla="*/ 97 w 104"/>
                <a:gd name="T5" fmla="*/ 91 h 318"/>
                <a:gd name="T6" fmla="*/ 52 w 104"/>
                <a:gd name="T7" fmla="*/ 318 h 3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318"/>
                <a:gd name="T14" fmla="*/ 104 w 104"/>
                <a:gd name="T15" fmla="*/ 318 h 3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318">
                  <a:moveTo>
                    <a:pt x="52" y="0"/>
                  </a:moveTo>
                  <a:cubicBezTo>
                    <a:pt x="26" y="83"/>
                    <a:pt x="0" y="167"/>
                    <a:pt x="7" y="182"/>
                  </a:cubicBezTo>
                  <a:cubicBezTo>
                    <a:pt x="14" y="197"/>
                    <a:pt x="90" y="68"/>
                    <a:pt x="97" y="91"/>
                  </a:cubicBezTo>
                  <a:cubicBezTo>
                    <a:pt x="104" y="114"/>
                    <a:pt x="78" y="216"/>
                    <a:pt x="52" y="31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1" name="Line 21"/>
            <p:cNvSpPr>
              <a:spLocks noChangeShapeType="1"/>
            </p:cNvSpPr>
            <p:nvPr/>
          </p:nvSpPr>
          <p:spPr bwMode="auto">
            <a:xfrm flipV="1">
              <a:off x="2880" y="391"/>
              <a:ext cx="907" cy="59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323850" y="5157788"/>
            <a:ext cx="86407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 dirty="0"/>
              <a:t>低频</a:t>
            </a:r>
            <a:r>
              <a:rPr lang="en-US" altLang="zh-CN" sz="2000" b="1" dirty="0" smtClean="0"/>
              <a:t>LF</a:t>
            </a:r>
            <a:r>
              <a:rPr lang="zh-CN" altLang="en-US" sz="2000" b="1" dirty="0" smtClean="0"/>
              <a:t>、</a:t>
            </a:r>
            <a:r>
              <a:rPr lang="zh-CN" altLang="en-US" sz="2000" b="1" dirty="0"/>
              <a:t>中频</a:t>
            </a:r>
            <a:r>
              <a:rPr lang="en-US" altLang="zh-CN" sz="2000" b="1" dirty="0" smtClean="0"/>
              <a:t>MF</a:t>
            </a:r>
            <a:r>
              <a:rPr lang="zh-CN" altLang="en-US" sz="2000" b="1" dirty="0" smtClean="0"/>
              <a:t>波段</a:t>
            </a:r>
            <a:r>
              <a:rPr lang="zh-CN" altLang="en-US" sz="2000" b="1" dirty="0"/>
              <a:t>：电波沿地表传播；</a:t>
            </a:r>
          </a:p>
          <a:p>
            <a:r>
              <a:rPr lang="zh-CN" altLang="en-US" sz="2000" b="1" dirty="0"/>
              <a:t>高频</a:t>
            </a:r>
            <a:r>
              <a:rPr lang="en-US" altLang="zh-CN" sz="2000" b="1" dirty="0"/>
              <a:t>HF</a:t>
            </a:r>
            <a:r>
              <a:rPr lang="zh-CN" altLang="en-US" sz="2000" b="1" dirty="0"/>
              <a:t>和甚高频</a:t>
            </a:r>
            <a:r>
              <a:rPr lang="en-US" altLang="zh-CN" sz="2000" b="1" dirty="0"/>
              <a:t>VHF</a:t>
            </a:r>
            <a:r>
              <a:rPr lang="zh-CN" altLang="en-US" sz="2000" b="1" dirty="0"/>
              <a:t>波段：电波通过电离层反射实现长距离传输；</a:t>
            </a:r>
          </a:p>
          <a:p>
            <a:r>
              <a:rPr kumimoji="0" lang="zh-CN" altLang="en-US" sz="2000" b="1" dirty="0">
                <a:solidFill>
                  <a:srgbClr val="FF0000"/>
                </a:solidFill>
              </a:rPr>
              <a:t>红外线与毫米波传输</a:t>
            </a:r>
            <a:r>
              <a:rPr kumimoji="0" lang="zh-CN" altLang="en-US" sz="2000" b="1" dirty="0"/>
              <a:t>：直线传输，不能穿透障碍物，适用于室内</a:t>
            </a:r>
          </a:p>
          <a:p>
            <a:r>
              <a:rPr kumimoji="0" lang="zh-CN" altLang="en-US" sz="2000" b="1" dirty="0">
                <a:solidFill>
                  <a:srgbClr val="FF0000"/>
                </a:solidFill>
              </a:rPr>
              <a:t>微波传输</a:t>
            </a:r>
            <a:r>
              <a:rPr kumimoji="0" lang="zh-CN" altLang="en-US" sz="2000" b="1" dirty="0"/>
              <a:t>：能量集中，天线必须对准</a:t>
            </a:r>
            <a:r>
              <a:rPr kumimoji="0" lang="zh-CN" altLang="en-US" sz="2000" b="1" dirty="0" smtClean="0"/>
              <a:t>。</a:t>
            </a:r>
            <a:endParaRPr kumimoji="0" lang="zh-CN" altLang="en-US" sz="2000" b="1" dirty="0"/>
          </a:p>
          <a:p>
            <a:r>
              <a:rPr kumimoji="0" lang="zh-CN" altLang="en-US" sz="2000" b="1" dirty="0"/>
              <a:t>激光传输：不能穿透雨或浓雾。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93" y="836712"/>
            <a:ext cx="684847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46"/>
    </mc:Choice>
    <mc:Fallback xmlns="">
      <p:transition spd="slow" advTm="171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ChangeArrowheads="1"/>
          </p:cNvSpPr>
          <p:nvPr/>
        </p:nvSpPr>
        <p:spPr bwMode="auto">
          <a:xfrm>
            <a:off x="228600" y="8382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87312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8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517525" y="152400"/>
            <a:ext cx="4070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2.2  </a:t>
            </a:r>
            <a:r>
              <a:rPr lang="zh-CN" altLang="en-US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载体（信道）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46038" y="4327356"/>
            <a:ext cx="8955087" cy="97257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b="1" dirty="0" smtClean="0"/>
              <a:t> 注</a:t>
            </a:r>
            <a:r>
              <a:rPr lang="en-US" altLang="zh-CN" sz="2200" b="1" dirty="0"/>
              <a:t>1</a:t>
            </a:r>
            <a:r>
              <a:rPr lang="zh-CN" altLang="en-US" sz="2200" b="1" dirty="0" smtClean="0"/>
              <a:t>： 阻抗</a:t>
            </a:r>
            <a:r>
              <a:rPr lang="zh-CN" altLang="en-US" sz="2200" b="1" dirty="0"/>
              <a:t>导致信号衰减，线间电容导致信号畸变，长距离传输</a:t>
            </a:r>
            <a:r>
              <a:rPr lang="zh-CN" altLang="en-US" sz="2200" b="1" dirty="0" smtClean="0"/>
              <a:t>时</a:t>
            </a:r>
            <a:endParaRPr lang="en-US" altLang="zh-CN" sz="2200" b="1" dirty="0" smtClean="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200" b="1" dirty="0"/>
              <a:t> </a:t>
            </a:r>
            <a:r>
              <a:rPr lang="en-US" altLang="zh-CN" sz="2200" b="1" dirty="0" smtClean="0"/>
              <a:t>           </a:t>
            </a:r>
            <a:r>
              <a:rPr lang="zh-CN" altLang="en-US" sz="2200" b="1" dirty="0" smtClean="0"/>
              <a:t>必须对信号进行放大（补充</a:t>
            </a:r>
            <a:r>
              <a:rPr lang="zh-CN" altLang="en-US" sz="2200" b="1" dirty="0"/>
              <a:t>能量）和</a:t>
            </a:r>
            <a:r>
              <a:rPr lang="zh-CN" altLang="en-US" sz="2200" b="1" dirty="0" smtClean="0"/>
              <a:t>整形；</a:t>
            </a:r>
            <a:endParaRPr lang="zh-CN" altLang="en-US" sz="2200" b="1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71550" y="5301208"/>
            <a:ext cx="2514600" cy="838200"/>
            <a:chOff x="192" y="3216"/>
            <a:chExt cx="1584" cy="528"/>
          </a:xfrm>
        </p:grpSpPr>
        <p:sp>
          <p:nvSpPr>
            <p:cNvPr id="59437" name="Freeform 7"/>
            <p:cNvSpPr>
              <a:spLocks/>
            </p:cNvSpPr>
            <p:nvPr/>
          </p:nvSpPr>
          <p:spPr bwMode="auto">
            <a:xfrm>
              <a:off x="192" y="3312"/>
              <a:ext cx="192" cy="344"/>
            </a:xfrm>
            <a:custGeom>
              <a:avLst/>
              <a:gdLst>
                <a:gd name="T0" fmla="*/ 0 w 720"/>
                <a:gd name="T1" fmla="*/ 192 h 344"/>
                <a:gd name="T2" fmla="*/ 4 w 720"/>
                <a:gd name="T3" fmla="*/ 0 h 344"/>
                <a:gd name="T4" fmla="*/ 7 w 720"/>
                <a:gd name="T5" fmla="*/ 192 h 344"/>
                <a:gd name="T6" fmla="*/ 10 w 720"/>
                <a:gd name="T7" fmla="*/ 336 h 344"/>
                <a:gd name="T8" fmla="*/ 14 w 720"/>
                <a:gd name="T9" fmla="*/ 144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0"/>
                <a:gd name="T16" fmla="*/ 0 h 344"/>
                <a:gd name="T17" fmla="*/ 720 w 720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0" h="344">
                  <a:moveTo>
                    <a:pt x="0" y="192"/>
                  </a:moveTo>
                  <a:cubicBezTo>
                    <a:pt x="64" y="96"/>
                    <a:pt x="128" y="0"/>
                    <a:pt x="192" y="0"/>
                  </a:cubicBezTo>
                  <a:cubicBezTo>
                    <a:pt x="256" y="0"/>
                    <a:pt x="328" y="136"/>
                    <a:pt x="384" y="192"/>
                  </a:cubicBezTo>
                  <a:cubicBezTo>
                    <a:pt x="440" y="248"/>
                    <a:pt x="472" y="344"/>
                    <a:pt x="528" y="336"/>
                  </a:cubicBezTo>
                  <a:cubicBezTo>
                    <a:pt x="584" y="328"/>
                    <a:pt x="652" y="236"/>
                    <a:pt x="720" y="14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38" name="Freeform 8"/>
            <p:cNvSpPr>
              <a:spLocks/>
            </p:cNvSpPr>
            <p:nvPr/>
          </p:nvSpPr>
          <p:spPr bwMode="auto">
            <a:xfrm>
              <a:off x="768" y="3504"/>
              <a:ext cx="192" cy="144"/>
            </a:xfrm>
            <a:custGeom>
              <a:avLst/>
              <a:gdLst>
                <a:gd name="T0" fmla="*/ 0 w 720"/>
                <a:gd name="T1" fmla="*/ 14 h 344"/>
                <a:gd name="T2" fmla="*/ 4 w 720"/>
                <a:gd name="T3" fmla="*/ 0 h 344"/>
                <a:gd name="T4" fmla="*/ 7 w 720"/>
                <a:gd name="T5" fmla="*/ 14 h 344"/>
                <a:gd name="T6" fmla="*/ 10 w 720"/>
                <a:gd name="T7" fmla="*/ 25 h 344"/>
                <a:gd name="T8" fmla="*/ 14 w 720"/>
                <a:gd name="T9" fmla="*/ 1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0"/>
                <a:gd name="T16" fmla="*/ 0 h 344"/>
                <a:gd name="T17" fmla="*/ 720 w 720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0" h="344">
                  <a:moveTo>
                    <a:pt x="0" y="192"/>
                  </a:moveTo>
                  <a:cubicBezTo>
                    <a:pt x="64" y="96"/>
                    <a:pt x="128" y="0"/>
                    <a:pt x="192" y="0"/>
                  </a:cubicBezTo>
                  <a:cubicBezTo>
                    <a:pt x="256" y="0"/>
                    <a:pt x="328" y="136"/>
                    <a:pt x="384" y="192"/>
                  </a:cubicBezTo>
                  <a:cubicBezTo>
                    <a:pt x="440" y="248"/>
                    <a:pt x="472" y="344"/>
                    <a:pt x="528" y="336"/>
                  </a:cubicBezTo>
                  <a:cubicBezTo>
                    <a:pt x="584" y="328"/>
                    <a:pt x="652" y="236"/>
                    <a:pt x="720" y="14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39" name="AutoShape 9"/>
            <p:cNvSpPr>
              <a:spLocks noChangeArrowheads="1"/>
            </p:cNvSpPr>
            <p:nvPr/>
          </p:nvSpPr>
          <p:spPr bwMode="auto">
            <a:xfrm rot="-5400000">
              <a:off x="1056" y="3552"/>
              <a:ext cx="192" cy="192"/>
            </a:xfrm>
            <a:prstGeom prst="triangle">
              <a:avLst>
                <a:gd name="adj" fmla="val 437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40" name="Line 10"/>
            <p:cNvSpPr>
              <a:spLocks noChangeShapeType="1"/>
            </p:cNvSpPr>
            <p:nvPr/>
          </p:nvSpPr>
          <p:spPr bwMode="auto">
            <a:xfrm>
              <a:off x="192" y="364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41" name="Freeform 11"/>
            <p:cNvSpPr>
              <a:spLocks/>
            </p:cNvSpPr>
            <p:nvPr/>
          </p:nvSpPr>
          <p:spPr bwMode="auto">
            <a:xfrm>
              <a:off x="1392" y="3304"/>
              <a:ext cx="192" cy="344"/>
            </a:xfrm>
            <a:custGeom>
              <a:avLst/>
              <a:gdLst>
                <a:gd name="T0" fmla="*/ 0 w 720"/>
                <a:gd name="T1" fmla="*/ 192 h 344"/>
                <a:gd name="T2" fmla="*/ 4 w 720"/>
                <a:gd name="T3" fmla="*/ 0 h 344"/>
                <a:gd name="T4" fmla="*/ 7 w 720"/>
                <a:gd name="T5" fmla="*/ 192 h 344"/>
                <a:gd name="T6" fmla="*/ 10 w 720"/>
                <a:gd name="T7" fmla="*/ 336 h 344"/>
                <a:gd name="T8" fmla="*/ 14 w 720"/>
                <a:gd name="T9" fmla="*/ 144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0"/>
                <a:gd name="T16" fmla="*/ 0 h 344"/>
                <a:gd name="T17" fmla="*/ 720 w 720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0" h="344">
                  <a:moveTo>
                    <a:pt x="0" y="192"/>
                  </a:moveTo>
                  <a:cubicBezTo>
                    <a:pt x="64" y="96"/>
                    <a:pt x="128" y="0"/>
                    <a:pt x="192" y="0"/>
                  </a:cubicBezTo>
                  <a:cubicBezTo>
                    <a:pt x="256" y="0"/>
                    <a:pt x="328" y="136"/>
                    <a:pt x="384" y="192"/>
                  </a:cubicBezTo>
                  <a:cubicBezTo>
                    <a:pt x="440" y="248"/>
                    <a:pt x="472" y="344"/>
                    <a:pt x="528" y="336"/>
                  </a:cubicBezTo>
                  <a:cubicBezTo>
                    <a:pt x="584" y="328"/>
                    <a:pt x="652" y="236"/>
                    <a:pt x="720" y="14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42" name="Line 12"/>
            <p:cNvSpPr>
              <a:spLocks noChangeShapeType="1"/>
            </p:cNvSpPr>
            <p:nvPr/>
          </p:nvSpPr>
          <p:spPr bwMode="auto">
            <a:xfrm>
              <a:off x="1248" y="3648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43" name="Text Box 13"/>
            <p:cNvSpPr txBox="1">
              <a:spLocks noChangeArrowheads="1"/>
            </p:cNvSpPr>
            <p:nvPr/>
          </p:nvSpPr>
          <p:spPr bwMode="auto">
            <a:xfrm>
              <a:off x="950" y="3225"/>
              <a:ext cx="40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800" b="1"/>
                <a:t>放大</a:t>
              </a:r>
            </a:p>
          </p:txBody>
        </p:sp>
        <p:sp>
          <p:nvSpPr>
            <p:cNvPr id="59444" name="Text Box 14"/>
            <p:cNvSpPr txBox="1">
              <a:spLocks noChangeArrowheads="1"/>
            </p:cNvSpPr>
            <p:nvPr/>
          </p:nvSpPr>
          <p:spPr bwMode="auto">
            <a:xfrm>
              <a:off x="384" y="3216"/>
              <a:ext cx="40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800" b="1"/>
                <a:t>衰减</a:t>
              </a:r>
            </a:p>
          </p:txBody>
        </p:sp>
        <p:sp>
          <p:nvSpPr>
            <p:cNvPr id="59445" name="Line 15"/>
            <p:cNvSpPr>
              <a:spLocks noChangeShapeType="1"/>
            </p:cNvSpPr>
            <p:nvPr/>
          </p:nvSpPr>
          <p:spPr bwMode="auto">
            <a:xfrm>
              <a:off x="576" y="3744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4883150" y="5301208"/>
            <a:ext cx="3505200" cy="762000"/>
            <a:chOff x="3072" y="3216"/>
            <a:chExt cx="2208" cy="480"/>
          </a:xfrm>
        </p:grpSpPr>
        <p:sp>
          <p:nvSpPr>
            <p:cNvPr id="59407" name="Line 17"/>
            <p:cNvSpPr>
              <a:spLocks noChangeShapeType="1"/>
            </p:cNvSpPr>
            <p:nvPr/>
          </p:nvSpPr>
          <p:spPr bwMode="auto">
            <a:xfrm>
              <a:off x="3072" y="326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8" name="Line 18"/>
            <p:cNvSpPr>
              <a:spLocks noChangeShapeType="1"/>
            </p:cNvSpPr>
            <p:nvPr/>
          </p:nvSpPr>
          <p:spPr bwMode="auto">
            <a:xfrm>
              <a:off x="3072" y="326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9" name="Line 19"/>
            <p:cNvSpPr>
              <a:spLocks noChangeShapeType="1"/>
            </p:cNvSpPr>
            <p:nvPr/>
          </p:nvSpPr>
          <p:spPr bwMode="auto">
            <a:xfrm>
              <a:off x="3168" y="326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0" name="Line 20"/>
            <p:cNvSpPr>
              <a:spLocks noChangeShapeType="1"/>
            </p:cNvSpPr>
            <p:nvPr/>
          </p:nvSpPr>
          <p:spPr bwMode="auto">
            <a:xfrm>
              <a:off x="3168" y="350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1" name="Line 21"/>
            <p:cNvSpPr>
              <a:spLocks noChangeShapeType="1"/>
            </p:cNvSpPr>
            <p:nvPr/>
          </p:nvSpPr>
          <p:spPr bwMode="auto">
            <a:xfrm>
              <a:off x="3264" y="326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2" name="Line 22"/>
            <p:cNvSpPr>
              <a:spLocks noChangeShapeType="1"/>
            </p:cNvSpPr>
            <p:nvPr/>
          </p:nvSpPr>
          <p:spPr bwMode="auto">
            <a:xfrm>
              <a:off x="3264" y="326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3" name="Line 23"/>
            <p:cNvSpPr>
              <a:spLocks noChangeShapeType="1"/>
            </p:cNvSpPr>
            <p:nvPr/>
          </p:nvSpPr>
          <p:spPr bwMode="auto">
            <a:xfrm>
              <a:off x="3360" y="326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4" name="Line 24"/>
            <p:cNvSpPr>
              <a:spLocks noChangeShapeType="1"/>
            </p:cNvSpPr>
            <p:nvPr/>
          </p:nvSpPr>
          <p:spPr bwMode="auto">
            <a:xfrm>
              <a:off x="3360" y="350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5" name="Line 25"/>
            <p:cNvSpPr>
              <a:spLocks noChangeShapeType="1"/>
            </p:cNvSpPr>
            <p:nvPr/>
          </p:nvSpPr>
          <p:spPr bwMode="auto">
            <a:xfrm>
              <a:off x="3936" y="326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6" name="Line 26"/>
            <p:cNvSpPr>
              <a:spLocks noChangeShapeType="1"/>
            </p:cNvSpPr>
            <p:nvPr/>
          </p:nvSpPr>
          <p:spPr bwMode="auto">
            <a:xfrm>
              <a:off x="3936" y="3264"/>
              <a:ext cx="9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7" name="Line 27"/>
            <p:cNvSpPr>
              <a:spLocks noChangeShapeType="1"/>
            </p:cNvSpPr>
            <p:nvPr/>
          </p:nvSpPr>
          <p:spPr bwMode="auto">
            <a:xfrm>
              <a:off x="4032" y="3360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8" name="Line 28"/>
            <p:cNvSpPr>
              <a:spLocks noChangeShapeType="1"/>
            </p:cNvSpPr>
            <p:nvPr/>
          </p:nvSpPr>
          <p:spPr bwMode="auto">
            <a:xfrm>
              <a:off x="4032" y="350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9" name="Line 29"/>
            <p:cNvSpPr>
              <a:spLocks noChangeShapeType="1"/>
            </p:cNvSpPr>
            <p:nvPr/>
          </p:nvSpPr>
          <p:spPr bwMode="auto">
            <a:xfrm>
              <a:off x="4128" y="326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0" name="Line 30"/>
            <p:cNvSpPr>
              <a:spLocks noChangeShapeType="1"/>
            </p:cNvSpPr>
            <p:nvPr/>
          </p:nvSpPr>
          <p:spPr bwMode="auto">
            <a:xfrm>
              <a:off x="4224" y="350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1" name="Line 31"/>
            <p:cNvSpPr>
              <a:spLocks noChangeShapeType="1"/>
            </p:cNvSpPr>
            <p:nvPr/>
          </p:nvSpPr>
          <p:spPr bwMode="auto">
            <a:xfrm>
              <a:off x="4896" y="326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2" name="Line 32"/>
            <p:cNvSpPr>
              <a:spLocks noChangeShapeType="1"/>
            </p:cNvSpPr>
            <p:nvPr/>
          </p:nvSpPr>
          <p:spPr bwMode="auto">
            <a:xfrm>
              <a:off x="4896" y="326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3" name="Line 33"/>
            <p:cNvSpPr>
              <a:spLocks noChangeShapeType="1"/>
            </p:cNvSpPr>
            <p:nvPr/>
          </p:nvSpPr>
          <p:spPr bwMode="auto">
            <a:xfrm>
              <a:off x="4992" y="326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4" name="Line 34"/>
            <p:cNvSpPr>
              <a:spLocks noChangeShapeType="1"/>
            </p:cNvSpPr>
            <p:nvPr/>
          </p:nvSpPr>
          <p:spPr bwMode="auto">
            <a:xfrm>
              <a:off x="4992" y="350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5" name="Line 35"/>
            <p:cNvSpPr>
              <a:spLocks noChangeShapeType="1"/>
            </p:cNvSpPr>
            <p:nvPr/>
          </p:nvSpPr>
          <p:spPr bwMode="auto">
            <a:xfrm>
              <a:off x="5088" y="326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6" name="Line 36"/>
            <p:cNvSpPr>
              <a:spLocks noChangeShapeType="1"/>
            </p:cNvSpPr>
            <p:nvPr/>
          </p:nvSpPr>
          <p:spPr bwMode="auto">
            <a:xfrm>
              <a:off x="5088" y="326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7" name="Line 37"/>
            <p:cNvSpPr>
              <a:spLocks noChangeShapeType="1"/>
            </p:cNvSpPr>
            <p:nvPr/>
          </p:nvSpPr>
          <p:spPr bwMode="auto">
            <a:xfrm>
              <a:off x="5184" y="326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8" name="Line 38"/>
            <p:cNvSpPr>
              <a:spLocks noChangeShapeType="1"/>
            </p:cNvSpPr>
            <p:nvPr/>
          </p:nvSpPr>
          <p:spPr bwMode="auto">
            <a:xfrm>
              <a:off x="5184" y="3504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9" name="Line 39"/>
            <p:cNvSpPr>
              <a:spLocks noChangeShapeType="1"/>
            </p:cNvSpPr>
            <p:nvPr/>
          </p:nvSpPr>
          <p:spPr bwMode="auto">
            <a:xfrm>
              <a:off x="4128" y="3264"/>
              <a:ext cx="9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30" name="Line 40"/>
            <p:cNvSpPr>
              <a:spLocks noChangeShapeType="1"/>
            </p:cNvSpPr>
            <p:nvPr/>
          </p:nvSpPr>
          <p:spPr bwMode="auto">
            <a:xfrm>
              <a:off x="4224" y="3360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31" name="Rectangle 41"/>
            <p:cNvSpPr>
              <a:spLocks noChangeArrowheads="1"/>
            </p:cNvSpPr>
            <p:nvPr/>
          </p:nvSpPr>
          <p:spPr bwMode="auto">
            <a:xfrm>
              <a:off x="4512" y="350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32" name="Line 42"/>
            <p:cNvSpPr>
              <a:spLocks noChangeShapeType="1"/>
            </p:cNvSpPr>
            <p:nvPr/>
          </p:nvSpPr>
          <p:spPr bwMode="auto">
            <a:xfrm>
              <a:off x="3312" y="3600"/>
              <a:ext cx="1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33" name="Line 43"/>
            <p:cNvSpPr>
              <a:spLocks noChangeShapeType="1"/>
            </p:cNvSpPr>
            <p:nvPr/>
          </p:nvSpPr>
          <p:spPr bwMode="auto">
            <a:xfrm>
              <a:off x="4704" y="3600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34" name="Text Box 44"/>
            <p:cNvSpPr txBox="1">
              <a:spLocks noChangeArrowheads="1"/>
            </p:cNvSpPr>
            <p:nvPr/>
          </p:nvSpPr>
          <p:spPr bwMode="auto">
            <a:xfrm>
              <a:off x="3446" y="3216"/>
              <a:ext cx="40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800" b="1"/>
                <a:t>畸变</a:t>
              </a:r>
            </a:p>
          </p:txBody>
        </p:sp>
        <p:sp>
          <p:nvSpPr>
            <p:cNvPr id="59435" name="Text Box 45"/>
            <p:cNvSpPr txBox="1">
              <a:spLocks noChangeArrowheads="1"/>
            </p:cNvSpPr>
            <p:nvPr/>
          </p:nvSpPr>
          <p:spPr bwMode="auto">
            <a:xfrm>
              <a:off x="4358" y="3225"/>
              <a:ext cx="40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800" b="1"/>
                <a:t>整形</a:t>
              </a:r>
            </a:p>
          </p:txBody>
        </p:sp>
        <p:sp>
          <p:nvSpPr>
            <p:cNvPr id="59436" name="Line 46"/>
            <p:cNvSpPr>
              <a:spLocks noChangeShapeType="1"/>
            </p:cNvSpPr>
            <p:nvPr/>
          </p:nvSpPr>
          <p:spPr bwMode="auto">
            <a:xfrm>
              <a:off x="3984" y="369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4572000" y="115888"/>
            <a:ext cx="2952750" cy="1441450"/>
            <a:chOff x="2880" y="73"/>
            <a:chExt cx="1860" cy="908"/>
          </a:xfrm>
        </p:grpSpPr>
        <p:sp>
          <p:nvSpPr>
            <p:cNvPr id="59402" name="Oval 48"/>
            <p:cNvSpPr>
              <a:spLocks noChangeArrowheads="1"/>
            </p:cNvSpPr>
            <p:nvPr/>
          </p:nvSpPr>
          <p:spPr bwMode="auto">
            <a:xfrm>
              <a:off x="4558" y="164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03" name="Line 49"/>
            <p:cNvSpPr>
              <a:spLocks noChangeShapeType="1"/>
            </p:cNvSpPr>
            <p:nvPr/>
          </p:nvSpPr>
          <p:spPr bwMode="auto">
            <a:xfrm>
              <a:off x="3288" y="21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4" name="Line 50"/>
            <p:cNvSpPr>
              <a:spLocks noChangeShapeType="1"/>
            </p:cNvSpPr>
            <p:nvPr/>
          </p:nvSpPr>
          <p:spPr bwMode="auto">
            <a:xfrm>
              <a:off x="3288" y="30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5" name="Freeform 51"/>
            <p:cNvSpPr>
              <a:spLocks/>
            </p:cNvSpPr>
            <p:nvPr/>
          </p:nvSpPr>
          <p:spPr bwMode="auto">
            <a:xfrm>
              <a:off x="3826" y="73"/>
              <a:ext cx="104" cy="318"/>
            </a:xfrm>
            <a:custGeom>
              <a:avLst/>
              <a:gdLst>
                <a:gd name="T0" fmla="*/ 52 w 104"/>
                <a:gd name="T1" fmla="*/ 0 h 318"/>
                <a:gd name="T2" fmla="*/ 7 w 104"/>
                <a:gd name="T3" fmla="*/ 182 h 318"/>
                <a:gd name="T4" fmla="*/ 97 w 104"/>
                <a:gd name="T5" fmla="*/ 91 h 318"/>
                <a:gd name="T6" fmla="*/ 52 w 104"/>
                <a:gd name="T7" fmla="*/ 318 h 3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318"/>
                <a:gd name="T14" fmla="*/ 104 w 104"/>
                <a:gd name="T15" fmla="*/ 318 h 3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318">
                  <a:moveTo>
                    <a:pt x="52" y="0"/>
                  </a:moveTo>
                  <a:cubicBezTo>
                    <a:pt x="26" y="83"/>
                    <a:pt x="0" y="167"/>
                    <a:pt x="7" y="182"/>
                  </a:cubicBezTo>
                  <a:cubicBezTo>
                    <a:pt x="14" y="197"/>
                    <a:pt x="90" y="68"/>
                    <a:pt x="97" y="91"/>
                  </a:cubicBezTo>
                  <a:cubicBezTo>
                    <a:pt x="104" y="114"/>
                    <a:pt x="78" y="216"/>
                    <a:pt x="52" y="31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6" name="Line 52"/>
            <p:cNvSpPr>
              <a:spLocks noChangeShapeType="1"/>
            </p:cNvSpPr>
            <p:nvPr/>
          </p:nvSpPr>
          <p:spPr bwMode="auto">
            <a:xfrm flipV="1">
              <a:off x="2880" y="391"/>
              <a:ext cx="907" cy="59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401" name="Text Box 5"/>
          <p:cNvSpPr txBox="1">
            <a:spLocks noChangeArrowheads="1"/>
          </p:cNvSpPr>
          <p:nvPr/>
        </p:nvSpPr>
        <p:spPr bwMode="auto">
          <a:xfrm>
            <a:off x="214313" y="908720"/>
            <a:ext cx="8955087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载体：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承载信息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信号的媒体；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信道：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信息单向传输通道</a:t>
            </a:r>
            <a:r>
              <a:rPr lang="en-US" altLang="zh-CN" b="1" dirty="0"/>
              <a:t>(</a:t>
            </a:r>
            <a:r>
              <a:rPr lang="zh-CN" altLang="en-US" b="1" dirty="0"/>
              <a:t>二线</a:t>
            </a:r>
            <a:r>
              <a:rPr lang="en-US" altLang="zh-CN" b="1" dirty="0"/>
              <a:t>)</a:t>
            </a:r>
            <a:r>
              <a:rPr lang="zh-CN" altLang="en-US" b="1" dirty="0"/>
              <a:t>，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含传输媒体和中继通信设施；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传输媒体类型划分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方式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模拟信道：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支持模拟信号传输，如双绞线、同轴电缆等；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数字信道：支持数字信号传输，如光纤、双绞线等</a:t>
            </a:r>
            <a:r>
              <a:rPr lang="zh-CN" altLang="en-US" b="1" dirty="0" smtClean="0">
                <a:latin typeface="楷体" pitchFamily="18" charset="-122"/>
                <a:ea typeface="楷体" pitchFamily="18" charset="-122"/>
              </a:rPr>
              <a:t>；</a:t>
            </a:r>
            <a:endParaRPr lang="zh-CN" altLang="en-US" sz="1600" b="1" dirty="0"/>
          </a:p>
        </p:txBody>
      </p:sp>
      <p:sp>
        <p:nvSpPr>
          <p:cNvPr id="6" name="矩形 5"/>
          <p:cNvSpPr/>
          <p:nvPr/>
        </p:nvSpPr>
        <p:spPr>
          <a:xfrm>
            <a:off x="251520" y="3316225"/>
            <a:ext cx="8515672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模拟传输系统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：模拟信道构成的传输系统，如</a:t>
            </a:r>
            <a:r>
              <a:rPr lang="zh-CN" altLang="en-US" b="1" dirty="0" smtClean="0">
                <a:latin typeface="楷体" pitchFamily="18" charset="-122"/>
                <a:ea typeface="楷体" pitchFamily="18" charset="-122"/>
              </a:rPr>
              <a:t>电话网等；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数字传输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系统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：数字信道构成的传输系统，</a:t>
            </a:r>
            <a:r>
              <a:rPr lang="zh-CN" altLang="en-US" b="1" dirty="0" smtClean="0">
                <a:latin typeface="楷体" pitchFamily="18" charset="-122"/>
                <a:ea typeface="楷体" pitchFamily="18" charset="-122"/>
              </a:rPr>
              <a:t>如光纤网等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  <p:sp>
        <p:nvSpPr>
          <p:cNvPr id="58" name="Text Box 5"/>
          <p:cNvSpPr txBox="1">
            <a:spLocks noChangeArrowheads="1"/>
          </p:cNvSpPr>
          <p:nvPr/>
        </p:nvSpPr>
        <p:spPr bwMode="auto">
          <a:xfrm>
            <a:off x="0" y="6314778"/>
            <a:ext cx="8955087" cy="49859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b="1" dirty="0" smtClean="0"/>
              <a:t> 注</a:t>
            </a:r>
            <a:r>
              <a:rPr lang="en-US" altLang="zh-CN" sz="2200" b="1" dirty="0" smtClean="0"/>
              <a:t>2</a:t>
            </a:r>
            <a:r>
              <a:rPr lang="zh-CN" altLang="en-US" sz="2200" b="1" dirty="0" smtClean="0"/>
              <a:t>： </a:t>
            </a:r>
            <a:r>
              <a:rPr lang="zh-CN" altLang="en-US" sz="2200" b="1" dirty="0" smtClean="0"/>
              <a:t>计算机</a:t>
            </a:r>
            <a:r>
              <a:rPr lang="zh-CN" altLang="en-US" sz="2200" b="1" dirty="0"/>
              <a:t>仅能产生数字信号，处理</a:t>
            </a:r>
            <a:r>
              <a:rPr lang="zh-CN" altLang="en-US" sz="2200" b="1" dirty="0" smtClean="0"/>
              <a:t>信息。</a:t>
            </a:r>
            <a:endParaRPr lang="zh-CN" altLang="en-US" sz="2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140"/>
    </mc:Choice>
    <mc:Fallback>
      <p:transition spd="slow" advTm="16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86550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1</a:t>
            </a:r>
          </a:p>
        </p:txBody>
      </p:sp>
      <p:sp>
        <p:nvSpPr>
          <p:cNvPr id="691203" name="Rectangle 3"/>
          <p:cNvSpPr>
            <a:spLocks noChangeArrowheads="1"/>
          </p:cNvSpPr>
          <p:nvPr/>
        </p:nvSpPr>
        <p:spPr bwMode="auto">
          <a:xfrm>
            <a:off x="228600" y="6858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148" name="Text Box 17"/>
          <p:cNvSpPr txBox="1">
            <a:spLocks noChangeArrowheads="1"/>
          </p:cNvSpPr>
          <p:nvPr/>
        </p:nvSpPr>
        <p:spPr bwMode="auto">
          <a:xfrm>
            <a:off x="2162175" y="123825"/>
            <a:ext cx="45704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chemeClr val="tx2"/>
                </a:solidFill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sz="3600" b="1">
                <a:solidFill>
                  <a:schemeClr val="tx2"/>
                </a:solidFill>
                <a:latin typeface="隶书" pitchFamily="49" charset="-122"/>
                <a:ea typeface="隶书" pitchFamily="49" charset="-122"/>
              </a:rPr>
              <a:t>2</a:t>
            </a:r>
            <a:r>
              <a:rPr lang="zh-CN" altLang="en-US" sz="3600" b="1">
                <a:solidFill>
                  <a:schemeClr val="tx2"/>
                </a:solidFill>
                <a:latin typeface="隶书" pitchFamily="49" charset="-122"/>
                <a:ea typeface="隶书" pitchFamily="49" charset="-122"/>
              </a:rPr>
              <a:t>章 数据通信原理</a:t>
            </a:r>
          </a:p>
        </p:txBody>
      </p:sp>
      <p:grpSp>
        <p:nvGrpSpPr>
          <p:cNvPr id="2" name="组合 62"/>
          <p:cNvGrpSpPr>
            <a:grpSpLocks/>
          </p:cNvGrpSpPr>
          <p:nvPr/>
        </p:nvGrpSpPr>
        <p:grpSpPr bwMode="auto">
          <a:xfrm>
            <a:off x="282575" y="2492896"/>
            <a:ext cx="8682038" cy="4262438"/>
            <a:chOff x="282575" y="2629644"/>
            <a:chExt cx="8682038" cy="4261667"/>
          </a:xfrm>
        </p:grpSpPr>
        <p:sp>
          <p:nvSpPr>
            <p:cNvPr id="6169" name="Text Box 16"/>
            <p:cNvSpPr txBox="1">
              <a:spLocks noChangeArrowheads="1"/>
            </p:cNvSpPr>
            <p:nvPr/>
          </p:nvSpPr>
          <p:spPr bwMode="auto">
            <a:xfrm>
              <a:off x="323528" y="4509120"/>
              <a:ext cx="8561387" cy="2382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Aft>
                  <a:spcPct val="30000"/>
                </a:spcAft>
              </a:pPr>
              <a:r>
                <a:rPr lang="zh-CN" altLang="en-US" b="1" dirty="0"/>
                <a:t>载体：信息的传送通道；</a:t>
              </a:r>
            </a:p>
            <a:p>
              <a:pPr>
                <a:spcAft>
                  <a:spcPct val="30000"/>
                </a:spcAft>
              </a:pPr>
              <a:r>
                <a:rPr lang="zh-CN" altLang="en-US" b="1" dirty="0"/>
                <a:t>信源</a:t>
              </a:r>
              <a:r>
                <a:rPr lang="en-US" altLang="zh-CN" b="1" dirty="0"/>
                <a:t>/</a:t>
              </a:r>
              <a:r>
                <a:rPr lang="zh-CN" altLang="en-US" b="1" dirty="0"/>
                <a:t>信宿：信息的发出者</a:t>
              </a:r>
              <a:r>
                <a:rPr lang="en-US" altLang="zh-CN" b="1" dirty="0"/>
                <a:t>/</a:t>
              </a:r>
              <a:r>
                <a:rPr lang="zh-CN" altLang="en-US" b="1" dirty="0"/>
                <a:t>接收者（人，计算机设备等）</a:t>
              </a:r>
              <a:r>
                <a:rPr lang="zh-CN" altLang="en-US" dirty="0"/>
                <a:t> </a:t>
              </a:r>
              <a:r>
                <a:rPr lang="zh-CN" altLang="en-US" b="1" dirty="0"/>
                <a:t>；</a:t>
              </a:r>
            </a:p>
            <a:p>
              <a:pPr>
                <a:spcAft>
                  <a:spcPct val="30000"/>
                </a:spcAft>
              </a:pPr>
              <a:r>
                <a:rPr lang="zh-CN" altLang="en-US" b="1" dirty="0"/>
                <a:t>变换器：将信息变换成载体上可传输的信号；</a:t>
              </a:r>
            </a:p>
            <a:p>
              <a:pPr>
                <a:spcAft>
                  <a:spcPct val="30000"/>
                </a:spcAft>
              </a:pPr>
              <a:r>
                <a:rPr lang="zh-CN" altLang="en-US" b="1" dirty="0"/>
                <a:t>反变换器：将载体上传输的信号变换成信宿可识别的信息；</a:t>
              </a:r>
            </a:p>
            <a:p>
              <a:pPr>
                <a:spcAft>
                  <a:spcPct val="30000"/>
                </a:spcAft>
              </a:pPr>
              <a:r>
                <a:rPr lang="zh-CN" altLang="en-US" b="1" dirty="0"/>
                <a:t>噪声：干扰信号。</a:t>
              </a:r>
            </a:p>
          </p:txBody>
        </p:sp>
        <p:sp>
          <p:nvSpPr>
            <p:cNvPr id="6170" name="Text Box 4"/>
            <p:cNvSpPr txBox="1">
              <a:spLocks noChangeArrowheads="1"/>
            </p:cNvSpPr>
            <p:nvPr/>
          </p:nvSpPr>
          <p:spPr bwMode="auto">
            <a:xfrm>
              <a:off x="282575" y="2629644"/>
              <a:ext cx="8321675" cy="47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2800" b="1" dirty="0" smtClean="0">
                  <a:latin typeface="楷体" pitchFamily="18" charset="-122"/>
                  <a:ea typeface="楷体" pitchFamily="18" charset="-122"/>
                </a:rPr>
                <a:t>数据通信系统</a:t>
              </a:r>
              <a:r>
                <a:rPr lang="zh-CN" altLang="en-US" sz="2800" b="1" dirty="0">
                  <a:latin typeface="楷体" pitchFamily="18" charset="-122"/>
                  <a:ea typeface="楷体" pitchFamily="18" charset="-122"/>
                </a:rPr>
                <a:t>的基本组成：</a:t>
              </a:r>
            </a:p>
          </p:txBody>
        </p:sp>
        <p:grpSp>
          <p:nvGrpSpPr>
            <p:cNvPr id="3" name="组合 61"/>
            <p:cNvGrpSpPr>
              <a:grpSpLocks/>
            </p:cNvGrpSpPr>
            <p:nvPr/>
          </p:nvGrpSpPr>
          <p:grpSpPr bwMode="auto">
            <a:xfrm>
              <a:off x="323850" y="3212976"/>
              <a:ext cx="8640763" cy="1224136"/>
              <a:chOff x="323850" y="3212976"/>
              <a:chExt cx="8640763" cy="1224136"/>
            </a:xfrm>
          </p:grpSpPr>
          <p:sp>
            <p:nvSpPr>
              <p:cNvPr id="6172" name="Rectangle 6"/>
              <p:cNvSpPr>
                <a:spLocks noChangeArrowheads="1"/>
              </p:cNvSpPr>
              <p:nvPr/>
            </p:nvSpPr>
            <p:spPr bwMode="auto">
              <a:xfrm>
                <a:off x="7848600" y="3598912"/>
                <a:ext cx="1116013" cy="53340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b="1"/>
                  <a:t>信宿</a:t>
                </a:r>
              </a:p>
            </p:txBody>
          </p: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323850" y="3598912"/>
                <a:ext cx="1123950" cy="53340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b="1"/>
                  <a:t>信源</a:t>
                </a:r>
              </a:p>
            </p:txBody>
          </p:sp>
          <p:sp>
            <p:nvSpPr>
              <p:cNvPr id="6174" name="Text Box 8"/>
              <p:cNvSpPr txBox="1">
                <a:spLocks noChangeArrowheads="1"/>
              </p:cNvSpPr>
              <p:nvPr/>
            </p:nvSpPr>
            <p:spPr bwMode="auto">
              <a:xfrm>
                <a:off x="3505200" y="3979912"/>
                <a:ext cx="205740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zh-CN" altLang="en-US" b="1"/>
                  <a:t>载体（信道）</a:t>
                </a:r>
              </a:p>
            </p:txBody>
          </p:sp>
          <p:sp>
            <p:nvSpPr>
              <p:cNvPr id="6175" name="AutoShape 9"/>
              <p:cNvSpPr>
                <a:spLocks noChangeArrowheads="1"/>
              </p:cNvSpPr>
              <p:nvPr/>
            </p:nvSpPr>
            <p:spPr bwMode="auto">
              <a:xfrm>
                <a:off x="3200400" y="3903712"/>
                <a:ext cx="2743200" cy="152400"/>
              </a:xfrm>
              <a:prstGeom prst="rightArrow">
                <a:avLst>
                  <a:gd name="adj1" fmla="val 50000"/>
                  <a:gd name="adj2" fmla="val 450000"/>
                </a:avLst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6" name="Rectangle 10"/>
              <p:cNvSpPr>
                <a:spLocks noChangeArrowheads="1"/>
              </p:cNvSpPr>
              <p:nvPr/>
            </p:nvSpPr>
            <p:spPr bwMode="auto">
              <a:xfrm>
                <a:off x="3436938" y="3212976"/>
                <a:ext cx="1639888" cy="4320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b="1">
                    <a:solidFill>
                      <a:srgbClr val="FF0000"/>
                    </a:solidFill>
                  </a:rPr>
                  <a:t>噪声源</a:t>
                </a:r>
              </a:p>
            </p:txBody>
          </p:sp>
          <p:sp>
            <p:nvSpPr>
              <p:cNvPr id="6177" name="Line 11"/>
              <p:cNvSpPr>
                <a:spLocks noChangeShapeType="1"/>
              </p:cNvSpPr>
              <p:nvPr/>
            </p:nvSpPr>
            <p:spPr bwMode="auto">
              <a:xfrm flipH="1">
                <a:off x="4267200" y="3645024"/>
                <a:ext cx="16768" cy="2713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8" name="Rectangle 12"/>
              <p:cNvSpPr>
                <a:spLocks noChangeArrowheads="1"/>
              </p:cNvSpPr>
              <p:nvPr/>
            </p:nvSpPr>
            <p:spPr bwMode="auto">
              <a:xfrm>
                <a:off x="6019800" y="3598912"/>
                <a:ext cx="1504950" cy="5334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b="1"/>
                  <a:t>反变换器</a:t>
                </a:r>
              </a:p>
            </p:txBody>
          </p:sp>
          <p:sp>
            <p:nvSpPr>
              <p:cNvPr id="6179" name="Rectangle 13"/>
              <p:cNvSpPr>
                <a:spLocks noChangeArrowheads="1"/>
              </p:cNvSpPr>
              <p:nvPr/>
            </p:nvSpPr>
            <p:spPr bwMode="auto">
              <a:xfrm>
                <a:off x="1752600" y="3598912"/>
                <a:ext cx="1450975" cy="5334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b="1"/>
                  <a:t>变换器</a:t>
                </a:r>
              </a:p>
            </p:txBody>
          </p:sp>
          <p:sp>
            <p:nvSpPr>
              <p:cNvPr id="6180" name="Line 14"/>
              <p:cNvSpPr>
                <a:spLocks noChangeShapeType="1"/>
              </p:cNvSpPr>
              <p:nvPr/>
            </p:nvSpPr>
            <p:spPr bwMode="auto">
              <a:xfrm>
                <a:off x="1447800" y="3827512"/>
                <a:ext cx="304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1" name="Line 15"/>
              <p:cNvSpPr>
                <a:spLocks noChangeShapeType="1"/>
              </p:cNvSpPr>
              <p:nvPr/>
            </p:nvSpPr>
            <p:spPr bwMode="auto">
              <a:xfrm>
                <a:off x="7467600" y="3827512"/>
                <a:ext cx="3810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66"/>
          <p:cNvGrpSpPr>
            <a:grpSpLocks/>
          </p:cNvGrpSpPr>
          <p:nvPr/>
        </p:nvGrpSpPr>
        <p:grpSpPr bwMode="auto">
          <a:xfrm>
            <a:off x="282575" y="846138"/>
            <a:ext cx="8537575" cy="1676400"/>
            <a:chOff x="282575" y="846138"/>
            <a:chExt cx="8537897" cy="1676375"/>
          </a:xfrm>
        </p:grpSpPr>
        <p:sp>
          <p:nvSpPr>
            <p:cNvPr id="6151" name="Text Box 4"/>
            <p:cNvSpPr txBox="1">
              <a:spLocks noChangeArrowheads="1"/>
            </p:cNvSpPr>
            <p:nvPr/>
          </p:nvSpPr>
          <p:spPr bwMode="auto">
            <a:xfrm>
              <a:off x="282575" y="846138"/>
              <a:ext cx="8321675" cy="47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2800" b="1" dirty="0">
                  <a:latin typeface="楷体" pitchFamily="18" charset="-122"/>
                  <a:ea typeface="楷体" pitchFamily="18" charset="-122"/>
                </a:rPr>
                <a:t>人际交互：</a:t>
              </a:r>
            </a:p>
          </p:txBody>
        </p:sp>
        <p:sp>
          <p:nvSpPr>
            <p:cNvPr id="6152" name="TextBox 28"/>
            <p:cNvSpPr txBox="1">
              <a:spLocks noChangeArrowheads="1"/>
            </p:cNvSpPr>
            <p:nvPr/>
          </p:nvSpPr>
          <p:spPr bwMode="auto">
            <a:xfrm>
              <a:off x="1187624" y="1484784"/>
              <a:ext cx="72635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想法</a:t>
              </a:r>
              <a:r>
                <a:rPr lang="en-US" altLang="zh-CN" b="1"/>
                <a:t>——</a:t>
              </a:r>
              <a:r>
                <a:rPr lang="zh-CN" altLang="en-US" b="1"/>
                <a:t>语句</a:t>
              </a:r>
              <a:r>
                <a:rPr lang="en-US" altLang="zh-CN" b="1"/>
                <a:t>——</a:t>
              </a:r>
              <a:r>
                <a:rPr lang="zh-CN" altLang="en-US" b="1"/>
                <a:t>声音</a:t>
              </a:r>
              <a:r>
                <a:rPr lang="en-US" altLang="zh-CN" b="1"/>
                <a:t>—…—</a:t>
              </a:r>
              <a:r>
                <a:rPr lang="zh-CN" altLang="en-US" b="1"/>
                <a:t>声音</a:t>
              </a:r>
              <a:r>
                <a:rPr lang="en-US" altLang="zh-CN" b="1"/>
                <a:t>——</a:t>
              </a:r>
              <a:r>
                <a:rPr lang="zh-CN" altLang="en-US" b="1"/>
                <a:t>语句</a:t>
              </a:r>
              <a:r>
                <a:rPr lang="en-US" altLang="zh-CN" b="1"/>
                <a:t>——</a:t>
              </a:r>
              <a:r>
                <a:rPr lang="zh-CN" altLang="en-US" b="1"/>
                <a:t>想法</a:t>
              </a:r>
            </a:p>
          </p:txBody>
        </p:sp>
        <p:grpSp>
          <p:nvGrpSpPr>
            <p:cNvPr id="5" name="组合 33"/>
            <p:cNvGrpSpPr>
              <a:grpSpLocks/>
            </p:cNvGrpSpPr>
            <p:nvPr/>
          </p:nvGrpSpPr>
          <p:grpSpPr bwMode="auto">
            <a:xfrm>
              <a:off x="683568" y="1340768"/>
              <a:ext cx="432048" cy="648072"/>
              <a:chOff x="1187624" y="1484784"/>
              <a:chExt cx="432048" cy="648072"/>
            </a:xfrm>
          </p:grpSpPr>
          <p:sp>
            <p:nvSpPr>
              <p:cNvPr id="6163" name="椭圆 17"/>
              <p:cNvSpPr>
                <a:spLocks noChangeArrowheads="1"/>
              </p:cNvSpPr>
              <p:nvPr/>
            </p:nvSpPr>
            <p:spPr bwMode="auto">
              <a:xfrm>
                <a:off x="1259632" y="148478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4" name="矩形 20"/>
              <p:cNvSpPr>
                <a:spLocks noChangeArrowheads="1"/>
              </p:cNvSpPr>
              <p:nvPr/>
            </p:nvSpPr>
            <p:spPr bwMode="auto">
              <a:xfrm>
                <a:off x="1259632" y="1700808"/>
                <a:ext cx="216024" cy="288032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6165" name="直接连接符 22"/>
              <p:cNvCxnSpPr>
                <a:cxnSpLocks noChangeShapeType="1"/>
              </p:cNvCxnSpPr>
              <p:nvPr/>
            </p:nvCxnSpPr>
            <p:spPr bwMode="auto">
              <a:xfrm>
                <a:off x="1439652" y="1700808"/>
                <a:ext cx="180020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6" name="直接连接符 25"/>
              <p:cNvCxnSpPr>
                <a:cxnSpLocks noChangeShapeType="1"/>
                <a:stCxn id="6164" idx="2"/>
              </p:cNvCxnSpPr>
              <p:nvPr/>
            </p:nvCxnSpPr>
            <p:spPr bwMode="auto">
              <a:xfrm>
                <a:off x="1367644" y="1988840"/>
                <a:ext cx="180020" cy="14401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7" name="直接连接符 27"/>
              <p:cNvCxnSpPr>
                <a:cxnSpLocks noChangeShapeType="1"/>
                <a:stCxn id="6164" idx="2"/>
              </p:cNvCxnSpPr>
              <p:nvPr/>
            </p:nvCxnSpPr>
            <p:spPr bwMode="auto">
              <a:xfrm flipH="1">
                <a:off x="1187624" y="1988840"/>
                <a:ext cx="180020" cy="14401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8" name="直接连接符 30"/>
              <p:cNvCxnSpPr>
                <a:cxnSpLocks noChangeShapeType="1"/>
              </p:cNvCxnSpPr>
              <p:nvPr/>
            </p:nvCxnSpPr>
            <p:spPr bwMode="auto">
              <a:xfrm flipH="1">
                <a:off x="1187624" y="1700808"/>
                <a:ext cx="108012" cy="14401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" name="组合 34"/>
            <p:cNvGrpSpPr/>
            <p:nvPr/>
          </p:nvGrpSpPr>
          <p:grpSpPr>
            <a:xfrm>
              <a:off x="8388424" y="1340768"/>
              <a:ext cx="432048" cy="648072"/>
              <a:chOff x="1187624" y="1484784"/>
              <a:chExt cx="432048" cy="648072"/>
            </a:xfrm>
            <a:solidFill>
              <a:schemeClr val="accent2"/>
            </a:solidFill>
          </p:grpSpPr>
          <p:sp>
            <p:nvSpPr>
              <p:cNvPr id="36" name="椭圆 35"/>
              <p:cNvSpPr/>
              <p:nvPr/>
            </p:nvSpPr>
            <p:spPr bwMode="auto">
              <a:xfrm>
                <a:off x="1259632" y="1484784"/>
                <a:ext cx="216024" cy="216024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 bwMode="auto">
              <a:xfrm>
                <a:off x="1259632" y="1700808"/>
                <a:ext cx="216024" cy="288032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cxnSp>
            <p:nvCxnSpPr>
              <p:cNvPr id="38" name="直接连接符 37"/>
              <p:cNvCxnSpPr/>
              <p:nvPr/>
            </p:nvCxnSpPr>
            <p:spPr bwMode="auto">
              <a:xfrm>
                <a:off x="1439652" y="1700808"/>
                <a:ext cx="180020" cy="216024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直接连接符 38"/>
              <p:cNvCxnSpPr>
                <a:stCxn id="37" idx="2"/>
              </p:cNvCxnSpPr>
              <p:nvPr/>
            </p:nvCxnSpPr>
            <p:spPr bwMode="auto">
              <a:xfrm>
                <a:off x="1367644" y="1988840"/>
                <a:ext cx="180020" cy="144016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直接连接符 39"/>
              <p:cNvCxnSpPr>
                <a:stCxn id="37" idx="2"/>
              </p:cNvCxnSpPr>
              <p:nvPr/>
            </p:nvCxnSpPr>
            <p:spPr bwMode="auto">
              <a:xfrm flipH="1">
                <a:off x="1187624" y="1988840"/>
                <a:ext cx="180020" cy="144016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直接连接符 40"/>
              <p:cNvCxnSpPr/>
              <p:nvPr/>
            </p:nvCxnSpPr>
            <p:spPr bwMode="auto">
              <a:xfrm flipH="1">
                <a:off x="1187624" y="1700808"/>
                <a:ext cx="108012" cy="144016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155" name="TextBox 41"/>
            <p:cNvSpPr txBox="1">
              <a:spLocks noChangeArrowheads="1"/>
            </p:cNvSpPr>
            <p:nvPr/>
          </p:nvSpPr>
          <p:spPr bwMode="auto">
            <a:xfrm>
              <a:off x="1763744" y="2060848"/>
              <a:ext cx="61093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大脑</a:t>
              </a:r>
              <a:r>
                <a:rPr lang="zh-CN" altLang="en-US" b="1" dirty="0"/>
                <a:t>        口腔          空气          耳膜         </a:t>
              </a:r>
              <a:r>
                <a:rPr lang="zh-CN" altLang="en-US" b="1" dirty="0">
                  <a:solidFill>
                    <a:srgbClr val="FF0000"/>
                  </a:solidFill>
                </a:rPr>
                <a:t>大脑</a:t>
              </a:r>
            </a:p>
          </p:txBody>
        </p:sp>
        <p:cxnSp>
          <p:nvCxnSpPr>
            <p:cNvPr id="6156" name="直接箭头连接符 43"/>
            <p:cNvCxnSpPr>
              <a:cxnSpLocks noChangeShapeType="1"/>
            </p:cNvCxnSpPr>
            <p:nvPr/>
          </p:nvCxnSpPr>
          <p:spPr bwMode="auto">
            <a:xfrm flipV="1">
              <a:off x="2123728" y="1844824"/>
              <a:ext cx="0" cy="216024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7" name="直接箭头连接符 44"/>
            <p:cNvCxnSpPr>
              <a:cxnSpLocks noChangeShapeType="1"/>
            </p:cNvCxnSpPr>
            <p:nvPr/>
          </p:nvCxnSpPr>
          <p:spPr bwMode="auto">
            <a:xfrm flipV="1">
              <a:off x="3419872" y="1844824"/>
              <a:ext cx="0" cy="216024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8" name="直接箭头连接符 45"/>
            <p:cNvCxnSpPr>
              <a:cxnSpLocks noChangeShapeType="1"/>
            </p:cNvCxnSpPr>
            <p:nvPr/>
          </p:nvCxnSpPr>
          <p:spPr bwMode="auto">
            <a:xfrm flipV="1">
              <a:off x="4788024" y="1844824"/>
              <a:ext cx="0" cy="216024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9" name="直接箭头连接符 46"/>
            <p:cNvCxnSpPr>
              <a:cxnSpLocks noChangeShapeType="1"/>
            </p:cNvCxnSpPr>
            <p:nvPr/>
          </p:nvCxnSpPr>
          <p:spPr bwMode="auto">
            <a:xfrm flipV="1">
              <a:off x="6156176" y="1844824"/>
              <a:ext cx="0" cy="216024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60" name="直接箭头连接符 47"/>
            <p:cNvCxnSpPr>
              <a:cxnSpLocks noChangeShapeType="1"/>
            </p:cNvCxnSpPr>
            <p:nvPr/>
          </p:nvCxnSpPr>
          <p:spPr bwMode="auto">
            <a:xfrm flipV="1">
              <a:off x="7380312" y="1844824"/>
              <a:ext cx="0" cy="216024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161" name="闪电形 64"/>
            <p:cNvSpPr>
              <a:spLocks noChangeArrowheads="1"/>
            </p:cNvSpPr>
            <p:nvPr/>
          </p:nvSpPr>
          <p:spPr bwMode="auto">
            <a:xfrm>
              <a:off x="4572000" y="1484784"/>
              <a:ext cx="288032" cy="144016"/>
            </a:xfrm>
            <a:prstGeom prst="lightningBol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2" name="TextBox 65"/>
            <p:cNvSpPr txBox="1">
              <a:spLocks noChangeArrowheads="1"/>
            </p:cNvSpPr>
            <p:nvPr/>
          </p:nvSpPr>
          <p:spPr bwMode="auto">
            <a:xfrm>
              <a:off x="4499992" y="1196752"/>
              <a:ext cx="6480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b="1"/>
                <a:t>杂音</a:t>
              </a:r>
            </a:p>
          </p:txBody>
        </p:sp>
      </p:grp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99109"/>
      </p:ext>
    </p:extLst>
  </p:cSld>
  <p:clrMapOvr>
    <a:masterClrMapping/>
  </p:clrMapOvr>
  <p:transition advTm="867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ChangeArrowheads="1"/>
          </p:cNvSpPr>
          <p:nvPr/>
        </p:nvSpPr>
        <p:spPr bwMode="auto">
          <a:xfrm>
            <a:off x="228600" y="8382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87312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2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517525" y="152400"/>
            <a:ext cx="4070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2.2  </a:t>
            </a:r>
            <a:r>
              <a:rPr lang="zh-CN" altLang="en-US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载体（信道）</a:t>
            </a: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288925" y="969963"/>
            <a:ext cx="8896987" cy="3028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载体：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承载信息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信号的媒体（介质）；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信道：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信息单向传输通道</a:t>
            </a:r>
            <a:r>
              <a:rPr lang="en-US" altLang="zh-CN" b="1" dirty="0"/>
              <a:t>(</a:t>
            </a:r>
            <a:r>
              <a:rPr lang="zh-CN" altLang="en-US" b="1" dirty="0"/>
              <a:t>二线</a:t>
            </a:r>
            <a:r>
              <a:rPr lang="en-US" altLang="zh-CN" b="1" dirty="0"/>
              <a:t>)</a:t>
            </a:r>
            <a:r>
              <a:rPr lang="zh-CN" altLang="en-US" b="1" dirty="0"/>
              <a:t>，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含传输媒体和中继通信设施；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传输媒体类型划分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形式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有线信道：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双绞线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缆、同轴电缆、光纤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缆等，</a:t>
            </a:r>
          </a:p>
          <a:p>
            <a:pPr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能量集中导线附近；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无线信道：自由空间，红外、微波等，能量向空间发散。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zh-CN" sz="1400" b="1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72000" y="115888"/>
            <a:ext cx="2952750" cy="1441450"/>
            <a:chOff x="2880" y="73"/>
            <a:chExt cx="1860" cy="908"/>
          </a:xfrm>
        </p:grpSpPr>
        <p:sp>
          <p:nvSpPr>
            <p:cNvPr id="52231" name="Oval 7"/>
            <p:cNvSpPr>
              <a:spLocks noChangeArrowheads="1"/>
            </p:cNvSpPr>
            <p:nvPr/>
          </p:nvSpPr>
          <p:spPr bwMode="auto">
            <a:xfrm>
              <a:off x="4558" y="164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2" name="Line 8"/>
            <p:cNvSpPr>
              <a:spLocks noChangeShapeType="1"/>
            </p:cNvSpPr>
            <p:nvPr/>
          </p:nvSpPr>
          <p:spPr bwMode="auto">
            <a:xfrm>
              <a:off x="3288" y="21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3" name="Line 9"/>
            <p:cNvSpPr>
              <a:spLocks noChangeShapeType="1"/>
            </p:cNvSpPr>
            <p:nvPr/>
          </p:nvSpPr>
          <p:spPr bwMode="auto">
            <a:xfrm>
              <a:off x="3288" y="30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4" name="Freeform 10"/>
            <p:cNvSpPr>
              <a:spLocks/>
            </p:cNvSpPr>
            <p:nvPr/>
          </p:nvSpPr>
          <p:spPr bwMode="auto">
            <a:xfrm>
              <a:off x="3826" y="73"/>
              <a:ext cx="104" cy="318"/>
            </a:xfrm>
            <a:custGeom>
              <a:avLst/>
              <a:gdLst>
                <a:gd name="T0" fmla="*/ 52 w 104"/>
                <a:gd name="T1" fmla="*/ 0 h 318"/>
                <a:gd name="T2" fmla="*/ 7 w 104"/>
                <a:gd name="T3" fmla="*/ 182 h 318"/>
                <a:gd name="T4" fmla="*/ 97 w 104"/>
                <a:gd name="T5" fmla="*/ 91 h 318"/>
                <a:gd name="T6" fmla="*/ 52 w 104"/>
                <a:gd name="T7" fmla="*/ 318 h 3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318"/>
                <a:gd name="T14" fmla="*/ 104 w 104"/>
                <a:gd name="T15" fmla="*/ 318 h 3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318">
                  <a:moveTo>
                    <a:pt x="52" y="0"/>
                  </a:moveTo>
                  <a:cubicBezTo>
                    <a:pt x="26" y="83"/>
                    <a:pt x="0" y="167"/>
                    <a:pt x="7" y="182"/>
                  </a:cubicBezTo>
                  <a:cubicBezTo>
                    <a:pt x="14" y="197"/>
                    <a:pt x="90" y="68"/>
                    <a:pt x="97" y="91"/>
                  </a:cubicBezTo>
                  <a:cubicBezTo>
                    <a:pt x="104" y="114"/>
                    <a:pt x="78" y="216"/>
                    <a:pt x="52" y="31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5" name="Line 11"/>
            <p:cNvSpPr>
              <a:spLocks noChangeShapeType="1"/>
            </p:cNvSpPr>
            <p:nvPr/>
          </p:nvSpPr>
          <p:spPr bwMode="auto">
            <a:xfrm flipV="1">
              <a:off x="2880" y="391"/>
              <a:ext cx="907" cy="59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94"/>
    </mc:Choice>
    <mc:Fallback xmlns="">
      <p:transition spd="slow" advTm="71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ChangeArrowheads="1"/>
          </p:cNvSpPr>
          <p:nvPr/>
        </p:nvSpPr>
        <p:spPr bwMode="auto">
          <a:xfrm>
            <a:off x="228600" y="8382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87312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2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517525" y="152400"/>
            <a:ext cx="4070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2.2  </a:t>
            </a:r>
            <a:r>
              <a:rPr lang="zh-CN" altLang="en-US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载体（信道）</a:t>
            </a:r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288925" y="969963"/>
            <a:ext cx="8896987" cy="413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载体：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承载信息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信号的媒体（介质）；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信道：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信息单向传输通道</a:t>
            </a:r>
            <a:r>
              <a:rPr lang="en-US" altLang="zh-CN" b="1" dirty="0"/>
              <a:t>(</a:t>
            </a:r>
            <a:r>
              <a:rPr lang="zh-CN" altLang="en-US" b="1" dirty="0"/>
              <a:t>二线</a:t>
            </a:r>
            <a:r>
              <a:rPr lang="en-US" altLang="zh-CN" b="1" dirty="0"/>
              <a:t>)</a:t>
            </a:r>
            <a:r>
              <a:rPr lang="zh-CN" altLang="en-US" b="1" dirty="0"/>
              <a:t>，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含传输媒体和中继通信设施；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传输媒体类型划分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形式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有线信道：双绞线</a:t>
            </a:r>
            <a:r>
              <a:rPr lang="en-US" altLang="zh-CN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缆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、同轴电缆、光纤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缆等，</a:t>
            </a:r>
          </a:p>
          <a:p>
            <a:pPr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能量集中导线附近；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无线信道：自由空间，红外、微波等，能量向空间发散。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zh-CN" altLang="en-US" sz="1400" b="1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双绞线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缆</a:t>
            </a:r>
            <a:r>
              <a:rPr lang="zh-CN" altLang="en-US" b="1" dirty="0"/>
              <a:t>：以电磁波形式传输电气信号；</a:t>
            </a:r>
          </a:p>
          <a:p>
            <a:pPr lvl="1"/>
            <a:r>
              <a:rPr kumimoji="0" lang="zh-CN" altLang="en-US" b="1" dirty="0"/>
              <a:t>    </a:t>
            </a:r>
            <a:r>
              <a:rPr kumimoji="0" lang="en-US" altLang="zh-CN" b="1" dirty="0"/>
              <a:t>—</a:t>
            </a:r>
            <a:r>
              <a:rPr kumimoji="0" lang="zh-CN" altLang="en-US" b="1" dirty="0"/>
              <a:t>无屏蔽双绞线（</a:t>
            </a:r>
            <a:r>
              <a:rPr kumimoji="0" lang="en-US" altLang="zh-CN" b="1" dirty="0"/>
              <a:t>Unshielded Twisted Pair—UTP</a:t>
            </a:r>
            <a:r>
              <a:rPr kumimoji="0" lang="zh-CN" altLang="en-US" b="1" dirty="0"/>
              <a:t>）</a:t>
            </a:r>
          </a:p>
          <a:p>
            <a:pPr lvl="1"/>
            <a:r>
              <a:rPr kumimoji="0" lang="zh-CN" altLang="en-US" b="1" dirty="0"/>
              <a:t>    </a:t>
            </a:r>
            <a:r>
              <a:rPr kumimoji="0" lang="en-US" altLang="zh-CN" b="1" dirty="0"/>
              <a:t>—</a:t>
            </a:r>
            <a:r>
              <a:rPr kumimoji="0" lang="zh-CN" altLang="en-US" b="1" dirty="0"/>
              <a:t>屏蔽双绞线（</a:t>
            </a:r>
            <a:r>
              <a:rPr kumimoji="0" lang="en-US" altLang="zh-CN" b="1" dirty="0"/>
              <a:t>Shielded Twisted Pair—STP</a:t>
            </a:r>
            <a:r>
              <a:rPr kumimoji="0" lang="zh-CN" altLang="en-US" b="1" dirty="0"/>
              <a:t>）   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72000" y="115888"/>
            <a:ext cx="2952750" cy="1441450"/>
            <a:chOff x="2880" y="73"/>
            <a:chExt cx="1860" cy="908"/>
          </a:xfrm>
        </p:grpSpPr>
        <p:sp>
          <p:nvSpPr>
            <p:cNvPr id="53255" name="Oval 7"/>
            <p:cNvSpPr>
              <a:spLocks noChangeArrowheads="1"/>
            </p:cNvSpPr>
            <p:nvPr/>
          </p:nvSpPr>
          <p:spPr bwMode="auto">
            <a:xfrm>
              <a:off x="4558" y="164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56" name="Line 8"/>
            <p:cNvSpPr>
              <a:spLocks noChangeShapeType="1"/>
            </p:cNvSpPr>
            <p:nvPr/>
          </p:nvSpPr>
          <p:spPr bwMode="auto">
            <a:xfrm>
              <a:off x="3288" y="21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57" name="Line 9"/>
            <p:cNvSpPr>
              <a:spLocks noChangeShapeType="1"/>
            </p:cNvSpPr>
            <p:nvPr/>
          </p:nvSpPr>
          <p:spPr bwMode="auto">
            <a:xfrm>
              <a:off x="3288" y="30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58" name="Freeform 10"/>
            <p:cNvSpPr>
              <a:spLocks/>
            </p:cNvSpPr>
            <p:nvPr/>
          </p:nvSpPr>
          <p:spPr bwMode="auto">
            <a:xfrm>
              <a:off x="3826" y="73"/>
              <a:ext cx="104" cy="318"/>
            </a:xfrm>
            <a:custGeom>
              <a:avLst/>
              <a:gdLst>
                <a:gd name="T0" fmla="*/ 52 w 104"/>
                <a:gd name="T1" fmla="*/ 0 h 318"/>
                <a:gd name="T2" fmla="*/ 7 w 104"/>
                <a:gd name="T3" fmla="*/ 182 h 318"/>
                <a:gd name="T4" fmla="*/ 97 w 104"/>
                <a:gd name="T5" fmla="*/ 91 h 318"/>
                <a:gd name="T6" fmla="*/ 52 w 104"/>
                <a:gd name="T7" fmla="*/ 318 h 3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318"/>
                <a:gd name="T14" fmla="*/ 104 w 104"/>
                <a:gd name="T15" fmla="*/ 318 h 3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318">
                  <a:moveTo>
                    <a:pt x="52" y="0"/>
                  </a:moveTo>
                  <a:cubicBezTo>
                    <a:pt x="26" y="83"/>
                    <a:pt x="0" y="167"/>
                    <a:pt x="7" y="182"/>
                  </a:cubicBezTo>
                  <a:cubicBezTo>
                    <a:pt x="14" y="197"/>
                    <a:pt x="90" y="68"/>
                    <a:pt x="97" y="91"/>
                  </a:cubicBezTo>
                  <a:cubicBezTo>
                    <a:pt x="104" y="114"/>
                    <a:pt x="78" y="216"/>
                    <a:pt x="52" y="31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59" name="Line 11"/>
            <p:cNvSpPr>
              <a:spLocks noChangeShapeType="1"/>
            </p:cNvSpPr>
            <p:nvPr/>
          </p:nvSpPr>
          <p:spPr bwMode="auto">
            <a:xfrm flipV="1">
              <a:off x="2880" y="391"/>
              <a:ext cx="907" cy="59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0"/>
    </mc:Choice>
    <mc:Fallback xmlns="">
      <p:transition spd="slow" advTm="14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ChangeArrowheads="1"/>
          </p:cNvSpPr>
          <p:nvPr/>
        </p:nvSpPr>
        <p:spPr bwMode="auto">
          <a:xfrm>
            <a:off x="228600" y="8382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87312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3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517525" y="152400"/>
            <a:ext cx="4070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2.2  </a:t>
            </a:r>
            <a:r>
              <a:rPr lang="zh-CN" altLang="en-US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载体（信道）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273050" y="981075"/>
            <a:ext cx="9002786" cy="413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载体：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承载信息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信号的媒体；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信道：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信息单向传输通道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二线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)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，含传输媒体和中继通信设施；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传输媒体类型划分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形式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有线信道：双绞线</a:t>
            </a:r>
            <a:r>
              <a:rPr lang="en-US" altLang="zh-CN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缆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、同轴电缆、光纤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缆等，</a:t>
            </a:r>
          </a:p>
          <a:p>
            <a:pPr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能量集中导线附近；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无线信道：自由空间，红外、微波等，能量向空间发散。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zh-CN" altLang="en-US" sz="1400" b="1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双绞线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缆</a:t>
            </a:r>
            <a:r>
              <a:rPr lang="zh-CN" altLang="en-US" b="1" dirty="0"/>
              <a:t>：以电磁波形式传输电气信号；</a:t>
            </a:r>
          </a:p>
          <a:p>
            <a:pPr lvl="1"/>
            <a:r>
              <a:rPr kumimoji="0" lang="zh-CN" altLang="en-US" b="1" dirty="0"/>
              <a:t>    </a:t>
            </a:r>
            <a:r>
              <a:rPr kumimoji="0" lang="en-US" altLang="zh-CN" b="1" dirty="0"/>
              <a:t>—</a:t>
            </a:r>
            <a:r>
              <a:rPr kumimoji="0" lang="zh-CN" altLang="en-US" b="1" dirty="0">
                <a:solidFill>
                  <a:srgbClr val="FF0000"/>
                </a:solidFill>
              </a:rPr>
              <a:t>无屏蔽双绞线</a:t>
            </a:r>
            <a:r>
              <a:rPr kumimoji="0" lang="zh-CN" altLang="en-US" b="1" dirty="0"/>
              <a:t>（</a:t>
            </a:r>
            <a:r>
              <a:rPr kumimoji="0" lang="en-US" altLang="zh-CN" b="1" dirty="0"/>
              <a:t>Unshielded Twisted Pair—UTP</a:t>
            </a:r>
            <a:r>
              <a:rPr kumimoji="0" lang="zh-CN" altLang="en-US" b="1" dirty="0"/>
              <a:t>）</a:t>
            </a:r>
          </a:p>
          <a:p>
            <a:pPr lvl="1"/>
            <a:r>
              <a:rPr kumimoji="0" lang="zh-CN" altLang="en-US" b="1" dirty="0"/>
              <a:t>    </a:t>
            </a:r>
            <a:r>
              <a:rPr kumimoji="0" lang="en-US" altLang="zh-CN" b="1" dirty="0"/>
              <a:t>—</a:t>
            </a:r>
            <a:r>
              <a:rPr kumimoji="0" lang="zh-CN" altLang="en-US" b="1" dirty="0"/>
              <a:t>屏蔽双绞线（</a:t>
            </a:r>
            <a:r>
              <a:rPr kumimoji="0" lang="en-US" altLang="zh-CN" b="1" dirty="0"/>
              <a:t>Shielded Twisted Pair—STP</a:t>
            </a:r>
            <a:r>
              <a:rPr kumimoji="0" lang="zh-CN" altLang="en-US" b="1" dirty="0"/>
              <a:t>）    </a:t>
            </a:r>
          </a:p>
        </p:txBody>
      </p:sp>
      <p:pic>
        <p:nvPicPr>
          <p:cNvPr id="54278" name="Picture 7" descr="ut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650" y="5468938"/>
            <a:ext cx="2149475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Text Box 8"/>
          <p:cNvSpPr txBox="1">
            <a:spLocks noChangeArrowheads="1"/>
          </p:cNvSpPr>
          <p:nvPr/>
        </p:nvSpPr>
        <p:spPr bwMode="auto">
          <a:xfrm>
            <a:off x="928688" y="5092700"/>
            <a:ext cx="1836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/>
              <a:t>5</a:t>
            </a:r>
            <a:r>
              <a:rPr lang="zh-CN" altLang="en-US" sz="2000" b="1"/>
              <a:t>类</a:t>
            </a:r>
            <a:r>
              <a:rPr lang="en-US" altLang="zh-CN" sz="2000" b="1"/>
              <a:t>UTP</a:t>
            </a:r>
            <a:r>
              <a:rPr lang="zh-CN" altLang="en-US" sz="2000" b="1"/>
              <a:t>双绞线</a:t>
            </a:r>
          </a:p>
        </p:txBody>
      </p:sp>
      <p:sp>
        <p:nvSpPr>
          <p:cNvPr id="693257" name="Rectangle 9"/>
          <p:cNvSpPr>
            <a:spLocks noChangeArrowheads="1"/>
          </p:cNvSpPr>
          <p:nvPr/>
        </p:nvSpPr>
        <p:spPr bwMode="auto">
          <a:xfrm>
            <a:off x="3132138" y="3861048"/>
            <a:ext cx="5903912" cy="295116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b="1" dirty="0"/>
              <a:t>EIA/TIA</a:t>
            </a:r>
            <a:r>
              <a:rPr lang="zh-CN" altLang="en-US" b="1" dirty="0"/>
              <a:t>相关</a:t>
            </a:r>
            <a:r>
              <a:rPr lang="en-US" altLang="zh-CN" b="1" dirty="0"/>
              <a:t>UTP</a:t>
            </a:r>
            <a:r>
              <a:rPr lang="zh-CN" altLang="en-US" b="1" dirty="0"/>
              <a:t>标准 </a:t>
            </a:r>
          </a:p>
          <a:p>
            <a:r>
              <a:rPr lang="zh-CN" altLang="en-US" sz="1800" b="1" dirty="0">
                <a:latin typeface="宋体" pitchFamily="2" charset="-122"/>
              </a:rPr>
              <a:t>  类型</a:t>
            </a:r>
            <a:r>
              <a:rPr lang="zh-CN" altLang="en-US" sz="1800" dirty="0">
                <a:latin typeface="宋体" pitchFamily="2" charset="-122"/>
              </a:rPr>
              <a:t>		用途	</a:t>
            </a:r>
          </a:p>
          <a:p>
            <a:r>
              <a:rPr lang="en-US" altLang="zh-CN" sz="1800" b="1" dirty="0">
                <a:latin typeface="宋体" pitchFamily="2" charset="-122"/>
              </a:rPr>
              <a:t>Category 1   Voice Only (Telephone Wire)</a:t>
            </a:r>
          </a:p>
          <a:p>
            <a:r>
              <a:rPr lang="en-US" altLang="zh-CN" sz="1800" b="1" dirty="0">
                <a:latin typeface="宋体" pitchFamily="2" charset="-122"/>
              </a:rPr>
              <a:t>Category 2   Data to 4 Mbps (</a:t>
            </a:r>
            <a:r>
              <a:rPr lang="en-US" altLang="zh-CN" sz="1800" b="1" dirty="0" err="1">
                <a:latin typeface="宋体" pitchFamily="2" charset="-122"/>
              </a:rPr>
              <a:t>LocalTalk</a:t>
            </a:r>
            <a:r>
              <a:rPr lang="en-US" altLang="zh-CN" sz="1800" b="1" dirty="0">
                <a:latin typeface="宋体" pitchFamily="2" charset="-122"/>
              </a:rPr>
              <a:t>)	</a:t>
            </a:r>
          </a:p>
          <a:p>
            <a:r>
              <a:rPr lang="en-US" altLang="zh-CN" sz="1800" b="1" dirty="0">
                <a:latin typeface="宋体" pitchFamily="2" charset="-122"/>
              </a:rPr>
              <a:t>Category 3   Data to 10 Mbps (Ethernet)	</a:t>
            </a:r>
          </a:p>
          <a:p>
            <a:r>
              <a:rPr lang="en-US" altLang="zh-CN" sz="1800" b="1" dirty="0">
                <a:latin typeface="宋体" pitchFamily="2" charset="-122"/>
              </a:rPr>
              <a:t>Category 4   Data to 20 Mbps (16 Mbps Token Ring)</a:t>
            </a:r>
          </a:p>
          <a:p>
            <a:r>
              <a:rPr lang="en-US" altLang="zh-CN" sz="1800" b="1" dirty="0">
                <a:latin typeface="宋体" pitchFamily="2" charset="-122"/>
              </a:rPr>
              <a:t>Category 5   Data to 100 Mbps (Fast Ethernet)</a:t>
            </a:r>
          </a:p>
          <a:p>
            <a:r>
              <a:rPr lang="en-US" altLang="zh-CN" sz="1800" b="1" dirty="0">
                <a:latin typeface="宋体" pitchFamily="2" charset="-122"/>
              </a:rPr>
              <a:t>Category 5e  Data to 1000 Mbps (Gigabit Ethernet)</a:t>
            </a:r>
          </a:p>
          <a:p>
            <a:r>
              <a:rPr lang="en-US" altLang="zh-CN" sz="1800" b="1" dirty="0">
                <a:latin typeface="宋体" pitchFamily="2" charset="-122"/>
              </a:rPr>
              <a:t>Category 6   Data to 1000 Mbps (Gigabit Ethernet)</a:t>
            </a:r>
          </a:p>
          <a:p>
            <a:r>
              <a:rPr lang="en-US" altLang="zh-CN" sz="1800" b="1" dirty="0">
                <a:latin typeface="宋体" pitchFamily="2" charset="-122"/>
              </a:rPr>
              <a:t>Category 7   </a:t>
            </a:r>
            <a:r>
              <a:rPr lang="en-US" altLang="zh-CN" sz="1800" b="1" dirty="0"/>
              <a:t>Data to 1000 Mbps (10Gbit Ethernet)</a:t>
            </a:r>
            <a:endParaRPr lang="en-US" altLang="zh-CN" sz="1800" b="1" dirty="0">
              <a:latin typeface="宋体" pitchFamily="2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572000" y="115888"/>
            <a:ext cx="2952750" cy="1441450"/>
            <a:chOff x="2880" y="73"/>
            <a:chExt cx="1860" cy="908"/>
          </a:xfrm>
        </p:grpSpPr>
        <p:sp>
          <p:nvSpPr>
            <p:cNvPr id="54282" name="Oval 11"/>
            <p:cNvSpPr>
              <a:spLocks noChangeArrowheads="1"/>
            </p:cNvSpPr>
            <p:nvPr/>
          </p:nvSpPr>
          <p:spPr bwMode="auto">
            <a:xfrm>
              <a:off x="4558" y="164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83" name="Line 12"/>
            <p:cNvSpPr>
              <a:spLocks noChangeShapeType="1"/>
            </p:cNvSpPr>
            <p:nvPr/>
          </p:nvSpPr>
          <p:spPr bwMode="auto">
            <a:xfrm>
              <a:off x="3288" y="21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284" name="Line 13"/>
            <p:cNvSpPr>
              <a:spLocks noChangeShapeType="1"/>
            </p:cNvSpPr>
            <p:nvPr/>
          </p:nvSpPr>
          <p:spPr bwMode="auto">
            <a:xfrm>
              <a:off x="3288" y="30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285" name="Freeform 14"/>
            <p:cNvSpPr>
              <a:spLocks/>
            </p:cNvSpPr>
            <p:nvPr/>
          </p:nvSpPr>
          <p:spPr bwMode="auto">
            <a:xfrm>
              <a:off x="3826" y="73"/>
              <a:ext cx="104" cy="318"/>
            </a:xfrm>
            <a:custGeom>
              <a:avLst/>
              <a:gdLst>
                <a:gd name="T0" fmla="*/ 52 w 104"/>
                <a:gd name="T1" fmla="*/ 0 h 318"/>
                <a:gd name="T2" fmla="*/ 7 w 104"/>
                <a:gd name="T3" fmla="*/ 182 h 318"/>
                <a:gd name="T4" fmla="*/ 97 w 104"/>
                <a:gd name="T5" fmla="*/ 91 h 318"/>
                <a:gd name="T6" fmla="*/ 52 w 104"/>
                <a:gd name="T7" fmla="*/ 318 h 3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318"/>
                <a:gd name="T14" fmla="*/ 104 w 104"/>
                <a:gd name="T15" fmla="*/ 318 h 3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318">
                  <a:moveTo>
                    <a:pt x="52" y="0"/>
                  </a:moveTo>
                  <a:cubicBezTo>
                    <a:pt x="26" y="83"/>
                    <a:pt x="0" y="167"/>
                    <a:pt x="7" y="182"/>
                  </a:cubicBezTo>
                  <a:cubicBezTo>
                    <a:pt x="14" y="197"/>
                    <a:pt x="90" y="68"/>
                    <a:pt x="97" y="91"/>
                  </a:cubicBezTo>
                  <a:cubicBezTo>
                    <a:pt x="104" y="114"/>
                    <a:pt x="78" y="216"/>
                    <a:pt x="52" y="31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286" name="Line 15"/>
            <p:cNvSpPr>
              <a:spLocks noChangeShapeType="1"/>
            </p:cNvSpPr>
            <p:nvPr/>
          </p:nvSpPr>
          <p:spPr bwMode="auto">
            <a:xfrm flipV="1">
              <a:off x="2880" y="391"/>
              <a:ext cx="907" cy="59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49"/>
    </mc:Choice>
    <mc:Fallback xmlns="">
      <p:transition spd="slow" advTm="104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932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ChangeArrowheads="1"/>
          </p:cNvSpPr>
          <p:nvPr/>
        </p:nvSpPr>
        <p:spPr bwMode="auto">
          <a:xfrm>
            <a:off x="228600" y="8382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87312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4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517525" y="152400"/>
            <a:ext cx="4070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2.2  </a:t>
            </a:r>
            <a:r>
              <a:rPr lang="zh-CN" altLang="en-US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载体（信道）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288925" y="969963"/>
            <a:ext cx="8896987" cy="413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载体：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承载信息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信号的媒体；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信道：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信息单向传输通道</a:t>
            </a:r>
            <a:r>
              <a:rPr lang="en-US" altLang="zh-CN" b="1" dirty="0"/>
              <a:t>(</a:t>
            </a:r>
            <a:r>
              <a:rPr lang="zh-CN" altLang="en-US" b="1" dirty="0"/>
              <a:t>二线</a:t>
            </a:r>
            <a:r>
              <a:rPr lang="en-US" altLang="zh-CN" b="1" dirty="0"/>
              <a:t>)</a:t>
            </a:r>
            <a:r>
              <a:rPr lang="zh-CN" altLang="en-US" b="1" dirty="0"/>
              <a:t>，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含传输媒体和中继通信设施；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传输媒体类型划分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形式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有线信道：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双绞线</a:t>
            </a:r>
            <a:r>
              <a:rPr lang="en-US" altLang="zh-CN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缆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、同轴电缆、光纤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缆等，</a:t>
            </a:r>
          </a:p>
          <a:p>
            <a:pPr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能量集中导线附近；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无线信道：自由空间，红外、微波等，能量向空间发散。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zh-CN" altLang="en-US" sz="1400" b="1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双绞线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缆</a:t>
            </a:r>
            <a:r>
              <a:rPr lang="zh-CN" altLang="en-US" b="1" dirty="0"/>
              <a:t>：以电磁波形式传输电气信号；</a:t>
            </a:r>
          </a:p>
          <a:p>
            <a:pPr lvl="1"/>
            <a:r>
              <a:rPr kumimoji="0" lang="zh-CN" altLang="en-US" b="1" dirty="0"/>
              <a:t>     </a:t>
            </a:r>
            <a:r>
              <a:rPr kumimoji="0" lang="en-US" altLang="zh-CN" b="1" dirty="0"/>
              <a:t>—</a:t>
            </a:r>
            <a:r>
              <a:rPr kumimoji="0" lang="zh-CN" altLang="en-US" b="1" dirty="0"/>
              <a:t>无屏蔽双绞线（</a:t>
            </a:r>
            <a:r>
              <a:rPr kumimoji="0" lang="en-US" altLang="zh-CN" b="1" dirty="0"/>
              <a:t>Unshielded Twisted Pair—UTP</a:t>
            </a:r>
            <a:r>
              <a:rPr kumimoji="0" lang="zh-CN" altLang="en-US" b="1" dirty="0"/>
              <a:t>）</a:t>
            </a:r>
          </a:p>
          <a:p>
            <a:pPr lvl="1"/>
            <a:r>
              <a:rPr kumimoji="0" lang="zh-CN" altLang="en-US" b="1" dirty="0"/>
              <a:t>     </a:t>
            </a:r>
            <a:r>
              <a:rPr kumimoji="0" lang="en-US" altLang="zh-CN" b="1" dirty="0"/>
              <a:t>—</a:t>
            </a:r>
            <a:r>
              <a:rPr kumimoji="0" lang="zh-CN" altLang="en-US" b="1" dirty="0">
                <a:solidFill>
                  <a:srgbClr val="FF0000"/>
                </a:solidFill>
              </a:rPr>
              <a:t>屏蔽双绞线</a:t>
            </a:r>
            <a:r>
              <a:rPr kumimoji="0" lang="zh-CN" altLang="en-US" b="1" dirty="0"/>
              <a:t>（</a:t>
            </a:r>
            <a:r>
              <a:rPr kumimoji="0" lang="en-US" altLang="zh-CN" b="1" dirty="0"/>
              <a:t>Shielded Twisted Pair—STP</a:t>
            </a:r>
            <a:r>
              <a:rPr kumimoji="0" lang="zh-CN" altLang="en-US" b="1" dirty="0" smtClean="0"/>
              <a:t>）    </a:t>
            </a:r>
            <a:endParaRPr kumimoji="0" lang="zh-CN" altLang="en-US" b="1" dirty="0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0" y="115888"/>
            <a:ext cx="2952750" cy="1441450"/>
            <a:chOff x="2880" y="73"/>
            <a:chExt cx="1860" cy="908"/>
          </a:xfrm>
        </p:grpSpPr>
        <p:sp>
          <p:nvSpPr>
            <p:cNvPr id="55304" name="Oval 12"/>
            <p:cNvSpPr>
              <a:spLocks noChangeArrowheads="1"/>
            </p:cNvSpPr>
            <p:nvPr/>
          </p:nvSpPr>
          <p:spPr bwMode="auto">
            <a:xfrm>
              <a:off x="4558" y="164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05" name="Line 13"/>
            <p:cNvSpPr>
              <a:spLocks noChangeShapeType="1"/>
            </p:cNvSpPr>
            <p:nvPr/>
          </p:nvSpPr>
          <p:spPr bwMode="auto">
            <a:xfrm>
              <a:off x="3288" y="21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06" name="Line 14"/>
            <p:cNvSpPr>
              <a:spLocks noChangeShapeType="1"/>
            </p:cNvSpPr>
            <p:nvPr/>
          </p:nvSpPr>
          <p:spPr bwMode="auto">
            <a:xfrm>
              <a:off x="3288" y="30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07" name="Freeform 15"/>
            <p:cNvSpPr>
              <a:spLocks/>
            </p:cNvSpPr>
            <p:nvPr/>
          </p:nvSpPr>
          <p:spPr bwMode="auto">
            <a:xfrm>
              <a:off x="3826" y="73"/>
              <a:ext cx="104" cy="318"/>
            </a:xfrm>
            <a:custGeom>
              <a:avLst/>
              <a:gdLst>
                <a:gd name="T0" fmla="*/ 52 w 104"/>
                <a:gd name="T1" fmla="*/ 0 h 318"/>
                <a:gd name="T2" fmla="*/ 7 w 104"/>
                <a:gd name="T3" fmla="*/ 182 h 318"/>
                <a:gd name="T4" fmla="*/ 97 w 104"/>
                <a:gd name="T5" fmla="*/ 91 h 318"/>
                <a:gd name="T6" fmla="*/ 52 w 104"/>
                <a:gd name="T7" fmla="*/ 318 h 3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318"/>
                <a:gd name="T14" fmla="*/ 104 w 104"/>
                <a:gd name="T15" fmla="*/ 318 h 3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318">
                  <a:moveTo>
                    <a:pt x="52" y="0"/>
                  </a:moveTo>
                  <a:cubicBezTo>
                    <a:pt x="26" y="83"/>
                    <a:pt x="0" y="167"/>
                    <a:pt x="7" y="182"/>
                  </a:cubicBezTo>
                  <a:cubicBezTo>
                    <a:pt x="14" y="197"/>
                    <a:pt x="90" y="68"/>
                    <a:pt x="97" y="91"/>
                  </a:cubicBezTo>
                  <a:cubicBezTo>
                    <a:pt x="104" y="114"/>
                    <a:pt x="78" y="216"/>
                    <a:pt x="52" y="31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08" name="Line 16"/>
            <p:cNvSpPr>
              <a:spLocks noChangeShapeType="1"/>
            </p:cNvSpPr>
            <p:nvPr/>
          </p:nvSpPr>
          <p:spPr bwMode="auto">
            <a:xfrm flipV="1">
              <a:off x="2880" y="391"/>
              <a:ext cx="907" cy="59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9386" y="5189538"/>
            <a:ext cx="8903106" cy="1624012"/>
            <a:chOff x="179386" y="5189538"/>
            <a:chExt cx="8903106" cy="162401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5445224"/>
              <a:ext cx="2134228" cy="1351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309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9386" y="5189538"/>
              <a:ext cx="1584325" cy="1624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10" name="Text Box 8"/>
            <p:cNvSpPr txBox="1">
              <a:spLocks noChangeArrowheads="1"/>
            </p:cNvSpPr>
            <p:nvPr/>
          </p:nvSpPr>
          <p:spPr bwMode="auto">
            <a:xfrm>
              <a:off x="1763711" y="5229225"/>
              <a:ext cx="7086600" cy="157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STP</a:t>
              </a:r>
              <a:r>
                <a:rPr lang="en-US" altLang="zh-CN" b="1" dirty="0" smtClean="0"/>
                <a:t>—</a:t>
              </a:r>
              <a:r>
                <a:rPr lang="zh-CN" altLang="en-US" b="1" dirty="0" smtClean="0">
                  <a:solidFill>
                    <a:srgbClr val="FF0000"/>
                  </a:solidFill>
                </a:rPr>
                <a:t>金属</a:t>
              </a:r>
              <a:r>
                <a:rPr lang="zh-CN" altLang="en-US" b="1" dirty="0">
                  <a:solidFill>
                    <a:srgbClr val="FF0000"/>
                  </a:solidFill>
                </a:rPr>
                <a:t>屏蔽</a:t>
              </a:r>
              <a:r>
                <a:rPr lang="zh-CN" altLang="en-US" b="1" dirty="0" smtClean="0">
                  <a:solidFill>
                    <a:srgbClr val="FF0000"/>
                  </a:solidFill>
                </a:rPr>
                <a:t>层，</a:t>
              </a:r>
              <a:r>
                <a:rPr lang="zh-CN" altLang="en-US" b="1" dirty="0" smtClean="0"/>
                <a:t>抗</a:t>
              </a:r>
              <a:r>
                <a:rPr lang="zh-CN" altLang="en-US" b="1" dirty="0"/>
                <a:t>电气</a:t>
              </a:r>
              <a:r>
                <a:rPr lang="zh-CN" altLang="en-US" b="1" dirty="0" smtClean="0"/>
                <a:t>干扰，</a:t>
              </a:r>
              <a:r>
                <a:rPr lang="zh-CN" altLang="en-US" b="1" dirty="0"/>
                <a:t>传输距离</a:t>
              </a:r>
              <a:r>
                <a:rPr lang="en-US" altLang="zh-CN" b="1" dirty="0"/>
                <a:t>100</a:t>
              </a:r>
              <a:r>
                <a:rPr lang="zh-CN" altLang="en-US" b="1" dirty="0"/>
                <a:t>米</a:t>
              </a:r>
              <a:r>
                <a:rPr lang="zh-CN" altLang="en-US" b="1" dirty="0" smtClean="0"/>
                <a:t>；</a:t>
              </a:r>
              <a:endParaRPr lang="en-US" altLang="zh-CN" b="1" dirty="0" smtClean="0"/>
            </a:p>
            <a:p>
              <a:r>
                <a:rPr lang="zh-CN" altLang="en-US" b="1" dirty="0" smtClean="0"/>
                <a:t>    可分为两类：</a:t>
              </a:r>
              <a:endParaRPr lang="en-US" altLang="zh-CN" b="1" dirty="0" smtClean="0"/>
            </a:p>
            <a:p>
              <a:r>
                <a:rPr lang="en-US" altLang="zh-CN" b="1" dirty="0" smtClean="0"/>
                <a:t>      1</a:t>
              </a:r>
              <a:r>
                <a:rPr lang="zh-CN" altLang="en-US" b="1" dirty="0" smtClean="0"/>
                <a:t>、</a:t>
              </a:r>
              <a:r>
                <a:rPr lang="en-US" altLang="zh-CN" b="1" dirty="0" smtClean="0"/>
                <a:t>Foil TP </a:t>
              </a:r>
              <a:r>
                <a:rPr lang="zh-CN" altLang="en-US" b="1" dirty="0" smtClean="0"/>
                <a:t>（铝箔</a:t>
              </a:r>
              <a:r>
                <a:rPr lang="en-US" altLang="zh-CN" b="1" dirty="0" smtClean="0"/>
                <a:t>TP</a:t>
              </a:r>
              <a:r>
                <a:rPr lang="zh-CN" altLang="en-US" b="1" dirty="0" smtClean="0"/>
                <a:t>，全封装）；</a:t>
              </a:r>
              <a:endParaRPr lang="en-US" altLang="zh-CN" b="1" dirty="0" smtClean="0"/>
            </a:p>
            <a:p>
              <a:r>
                <a:rPr lang="en-US" altLang="zh-CN" b="1" dirty="0" smtClean="0"/>
                <a:t>      2</a:t>
              </a:r>
              <a:r>
                <a:rPr lang="zh-CN" altLang="en-US" b="1" dirty="0" smtClean="0"/>
                <a:t>、</a:t>
              </a:r>
              <a:r>
                <a:rPr lang="en-US" altLang="zh-CN" b="1" dirty="0" smtClean="0"/>
                <a:t>STP</a:t>
              </a:r>
              <a:r>
                <a:rPr lang="zh-CN" altLang="en-US" b="1" dirty="0" smtClean="0"/>
                <a:t> （按线对封装）。 </a:t>
              </a:r>
              <a:endParaRPr lang="zh-CN" altLang="en-US" b="1" dirty="0"/>
            </a:p>
          </p:txBody>
        </p:sp>
        <p:sp>
          <p:nvSpPr>
            <p:cNvPr id="55311" name="Line 9"/>
            <p:cNvSpPr>
              <a:spLocks noChangeShapeType="1"/>
            </p:cNvSpPr>
            <p:nvPr/>
          </p:nvSpPr>
          <p:spPr bwMode="auto">
            <a:xfrm>
              <a:off x="755649" y="6197600"/>
              <a:ext cx="1512888" cy="3968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 flipV="1">
              <a:off x="5508104" y="6001545"/>
              <a:ext cx="2415106" cy="5238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62"/>
    </mc:Choice>
    <mc:Fallback xmlns="">
      <p:transition spd="slow" advTm="74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ChangeArrowheads="1"/>
          </p:cNvSpPr>
          <p:nvPr/>
        </p:nvSpPr>
        <p:spPr bwMode="auto">
          <a:xfrm>
            <a:off x="228600" y="8382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87312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5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517525" y="152400"/>
            <a:ext cx="4070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2.2  </a:t>
            </a:r>
            <a:r>
              <a:rPr lang="zh-CN" altLang="en-US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载体（信道）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188913" y="981075"/>
            <a:ext cx="8955087" cy="3551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载体：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承载信息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信号的媒体；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信道：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信息单向传输通道</a:t>
            </a:r>
            <a:r>
              <a:rPr lang="en-US" altLang="zh-CN" b="1" dirty="0"/>
              <a:t>(</a:t>
            </a:r>
            <a:r>
              <a:rPr lang="zh-CN" altLang="en-US" b="1" dirty="0"/>
              <a:t>二线</a:t>
            </a:r>
            <a:r>
              <a:rPr lang="en-US" altLang="zh-CN" b="1" dirty="0"/>
              <a:t>)</a:t>
            </a:r>
            <a:r>
              <a:rPr lang="zh-CN" altLang="en-US" b="1" dirty="0"/>
              <a:t>，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含传输媒体和中继通信设施；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传输媒体类型划分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形式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有线信道：双绞线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缆、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同轴电缆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、光纤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缆等，</a:t>
            </a:r>
          </a:p>
          <a:p>
            <a:pPr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能量集中导线附近；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无线信道：自由空间，红外、微波等，能量向空间发散。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zh-CN" altLang="en-US" b="1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同轴电缆</a:t>
            </a:r>
            <a:r>
              <a:rPr lang="zh-CN" altLang="en-US" b="1" dirty="0"/>
              <a:t>：以电磁波形式传输信号；</a:t>
            </a:r>
            <a:endParaRPr kumimoji="0" lang="zh-CN" altLang="en-US" b="1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35150" y="4581525"/>
            <a:ext cx="5473700" cy="1844675"/>
            <a:chOff x="657" y="1440"/>
            <a:chExt cx="2541" cy="765"/>
          </a:xfrm>
        </p:grpSpPr>
        <p:pic>
          <p:nvPicPr>
            <p:cNvPr id="5633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4" y="1440"/>
              <a:ext cx="2474" cy="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34" name="Rectangle 8"/>
            <p:cNvSpPr>
              <a:spLocks noChangeArrowheads="1"/>
            </p:cNvSpPr>
            <p:nvPr/>
          </p:nvSpPr>
          <p:spPr bwMode="auto">
            <a:xfrm>
              <a:off x="2853" y="1495"/>
              <a:ext cx="299" cy="25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kumimoji="0" lang="zh-CN" altLang="en-US" sz="1400" b="1">
                  <a:latin typeface="Tahoma" pitchFamily="34" charset="0"/>
                </a:rPr>
                <a:t>外壳</a:t>
              </a:r>
            </a:p>
            <a:p>
              <a:endParaRPr kumimoji="0" lang="en-US" altLang="zh-CN" sz="1400" b="1">
                <a:latin typeface="Tahoma" pitchFamily="34" charset="0"/>
              </a:endParaRPr>
            </a:p>
          </p:txBody>
        </p:sp>
        <p:sp>
          <p:nvSpPr>
            <p:cNvPr id="56335" name="Rectangle 9"/>
            <p:cNvSpPr>
              <a:spLocks noChangeArrowheads="1"/>
            </p:cNvSpPr>
            <p:nvPr/>
          </p:nvSpPr>
          <p:spPr bwMode="auto">
            <a:xfrm>
              <a:off x="657" y="1522"/>
              <a:ext cx="299" cy="25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kumimoji="0" lang="zh-CN" altLang="en-US" sz="1400" b="1" dirty="0">
                  <a:latin typeface="Tahoma" pitchFamily="34" charset="0"/>
                </a:rPr>
                <a:t>铜芯</a:t>
              </a:r>
            </a:p>
            <a:p>
              <a:pPr algn="r"/>
              <a:endParaRPr kumimoji="0" lang="en-US" altLang="zh-CN" sz="1400" b="1" dirty="0">
                <a:latin typeface="Tahoma" pitchFamily="34" charset="0"/>
              </a:endParaRPr>
            </a:p>
          </p:txBody>
        </p:sp>
        <p:sp>
          <p:nvSpPr>
            <p:cNvPr id="56336" name="Rectangle 10"/>
            <p:cNvSpPr>
              <a:spLocks noChangeArrowheads="1"/>
            </p:cNvSpPr>
            <p:nvPr/>
          </p:nvSpPr>
          <p:spPr bwMode="auto">
            <a:xfrm>
              <a:off x="1283" y="1522"/>
              <a:ext cx="299" cy="17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kumimoji="0" lang="zh-CN" altLang="en-US" sz="1400" b="1">
                  <a:latin typeface="Tahoma" pitchFamily="34" charset="0"/>
                </a:rPr>
                <a:t>绝缘层</a:t>
              </a:r>
            </a:p>
          </p:txBody>
        </p:sp>
        <p:sp>
          <p:nvSpPr>
            <p:cNvPr id="56337" name="Rectangle 11"/>
            <p:cNvSpPr>
              <a:spLocks noChangeArrowheads="1"/>
            </p:cNvSpPr>
            <p:nvPr/>
          </p:nvSpPr>
          <p:spPr bwMode="auto">
            <a:xfrm>
              <a:off x="2098" y="1493"/>
              <a:ext cx="299" cy="25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kumimoji="0" lang="zh-CN" altLang="en-US" sz="1400" b="1">
                  <a:latin typeface="Tahoma" pitchFamily="34" charset="0"/>
                </a:rPr>
                <a:t>外层</a:t>
              </a:r>
            </a:p>
            <a:p>
              <a:r>
                <a:rPr kumimoji="0" lang="zh-CN" altLang="en-US" sz="1400" b="1">
                  <a:latin typeface="Tahoma" pitchFamily="34" charset="0"/>
                </a:rPr>
                <a:t>导体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572000" y="115888"/>
            <a:ext cx="2952750" cy="1441450"/>
            <a:chOff x="2880" y="73"/>
            <a:chExt cx="1860" cy="908"/>
          </a:xfrm>
        </p:grpSpPr>
        <p:sp>
          <p:nvSpPr>
            <p:cNvPr id="56328" name="Oval 13"/>
            <p:cNvSpPr>
              <a:spLocks noChangeArrowheads="1"/>
            </p:cNvSpPr>
            <p:nvPr/>
          </p:nvSpPr>
          <p:spPr bwMode="auto">
            <a:xfrm>
              <a:off x="4558" y="164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29" name="Line 14"/>
            <p:cNvSpPr>
              <a:spLocks noChangeShapeType="1"/>
            </p:cNvSpPr>
            <p:nvPr/>
          </p:nvSpPr>
          <p:spPr bwMode="auto">
            <a:xfrm>
              <a:off x="3288" y="21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30" name="Line 15"/>
            <p:cNvSpPr>
              <a:spLocks noChangeShapeType="1"/>
            </p:cNvSpPr>
            <p:nvPr/>
          </p:nvSpPr>
          <p:spPr bwMode="auto">
            <a:xfrm>
              <a:off x="3288" y="30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31" name="Freeform 16"/>
            <p:cNvSpPr>
              <a:spLocks/>
            </p:cNvSpPr>
            <p:nvPr/>
          </p:nvSpPr>
          <p:spPr bwMode="auto">
            <a:xfrm>
              <a:off x="3826" y="73"/>
              <a:ext cx="104" cy="318"/>
            </a:xfrm>
            <a:custGeom>
              <a:avLst/>
              <a:gdLst>
                <a:gd name="T0" fmla="*/ 52 w 104"/>
                <a:gd name="T1" fmla="*/ 0 h 318"/>
                <a:gd name="T2" fmla="*/ 7 w 104"/>
                <a:gd name="T3" fmla="*/ 182 h 318"/>
                <a:gd name="T4" fmla="*/ 97 w 104"/>
                <a:gd name="T5" fmla="*/ 91 h 318"/>
                <a:gd name="T6" fmla="*/ 52 w 104"/>
                <a:gd name="T7" fmla="*/ 318 h 3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318"/>
                <a:gd name="T14" fmla="*/ 104 w 104"/>
                <a:gd name="T15" fmla="*/ 318 h 3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318">
                  <a:moveTo>
                    <a:pt x="52" y="0"/>
                  </a:moveTo>
                  <a:cubicBezTo>
                    <a:pt x="26" y="83"/>
                    <a:pt x="0" y="167"/>
                    <a:pt x="7" y="182"/>
                  </a:cubicBezTo>
                  <a:cubicBezTo>
                    <a:pt x="14" y="197"/>
                    <a:pt x="90" y="68"/>
                    <a:pt x="97" y="91"/>
                  </a:cubicBezTo>
                  <a:cubicBezTo>
                    <a:pt x="104" y="114"/>
                    <a:pt x="78" y="216"/>
                    <a:pt x="52" y="31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32" name="Line 17"/>
            <p:cNvSpPr>
              <a:spLocks noChangeShapeType="1"/>
            </p:cNvSpPr>
            <p:nvPr/>
          </p:nvSpPr>
          <p:spPr bwMode="auto">
            <a:xfrm flipV="1">
              <a:off x="2880" y="391"/>
              <a:ext cx="907" cy="59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95"/>
    </mc:Choice>
    <mc:Fallback xmlns="">
      <p:transition spd="slow" advTm="39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ChangeArrowheads="1"/>
          </p:cNvSpPr>
          <p:nvPr/>
        </p:nvSpPr>
        <p:spPr bwMode="auto">
          <a:xfrm>
            <a:off x="228600" y="8382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87312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5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517525" y="152400"/>
            <a:ext cx="4070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2.2  </a:t>
            </a:r>
            <a:r>
              <a:rPr lang="zh-CN" altLang="en-US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载体（信道）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88913" y="981075"/>
            <a:ext cx="8955087" cy="547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载体：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承载信息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信号的媒体；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信道：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信息单向传输通道</a:t>
            </a:r>
            <a:r>
              <a:rPr lang="en-US" altLang="zh-CN" b="1" dirty="0"/>
              <a:t>(</a:t>
            </a:r>
            <a:r>
              <a:rPr lang="zh-CN" altLang="en-US" b="1" dirty="0"/>
              <a:t>二线</a:t>
            </a:r>
            <a:r>
              <a:rPr lang="en-US" altLang="zh-CN" b="1" dirty="0"/>
              <a:t>)</a:t>
            </a:r>
            <a:r>
              <a:rPr lang="zh-CN" altLang="en-US" b="1" dirty="0"/>
              <a:t>，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含传输媒体和中继通信设施；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传输媒体类型划分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形式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有线信道：双绞线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缆、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同轴电缆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、光纤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缆等，</a:t>
            </a:r>
          </a:p>
          <a:p>
            <a:pPr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能量集中导线附近；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无线信道：自由空间，红外、微波等，能量向空间发散。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zh-CN" altLang="en-US" b="1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同轴电缆</a:t>
            </a:r>
            <a:r>
              <a:rPr lang="zh-CN" altLang="en-US" b="1" dirty="0"/>
              <a:t>：以电磁波形式传输信号；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b="1" dirty="0"/>
              <a:t>     </a:t>
            </a:r>
            <a:r>
              <a:rPr kumimoji="0" lang="en-US" altLang="zh-CN" b="1" dirty="0"/>
              <a:t>—</a:t>
            </a:r>
            <a:r>
              <a:rPr kumimoji="0" lang="zh-CN" altLang="el-GR" b="1" dirty="0"/>
              <a:t>粗</a:t>
            </a:r>
            <a:r>
              <a:rPr kumimoji="0" lang="zh-CN" altLang="en-US" b="1" dirty="0"/>
              <a:t>缆：</a:t>
            </a:r>
            <a:r>
              <a:rPr kumimoji="0" lang="en-US" altLang="zh-CN" b="1" dirty="0"/>
              <a:t>10Base-5</a:t>
            </a:r>
            <a:r>
              <a:rPr kumimoji="0" lang="zh-CN" altLang="en-US" b="1" dirty="0"/>
              <a:t>，</a:t>
            </a:r>
            <a:r>
              <a:rPr kumimoji="0" lang="ru-RU" altLang="zh-CN" b="1" dirty="0">
                <a:latin typeface="宋体" pitchFamily="2" charset="-122"/>
              </a:rPr>
              <a:t>Ф</a:t>
            </a:r>
            <a:r>
              <a:rPr kumimoji="0" lang="en-US" altLang="zh-CN" b="1" dirty="0">
                <a:latin typeface="宋体" pitchFamily="2" charset="-122"/>
              </a:rPr>
              <a:t>10mm</a:t>
            </a:r>
            <a:r>
              <a:rPr kumimoji="0" lang="zh-CN" altLang="en-US" b="1" dirty="0">
                <a:latin typeface="宋体" pitchFamily="2" charset="-122"/>
              </a:rPr>
              <a:t>，</a:t>
            </a:r>
            <a:r>
              <a:rPr kumimoji="0" lang="en-US" altLang="zh-CN" b="1" dirty="0" smtClean="0"/>
              <a:t>AUI</a:t>
            </a:r>
            <a:r>
              <a:rPr kumimoji="0" lang="zh-CN" altLang="en-US" b="1" dirty="0" smtClean="0"/>
              <a:t>（粗缆接口），</a:t>
            </a:r>
            <a:endParaRPr kumimoji="0" lang="en-US" altLang="zh-CN" b="1" dirty="0" smtClean="0"/>
          </a:p>
          <a:p>
            <a:pPr lvl="1">
              <a:spcBef>
                <a:spcPct val="30000"/>
              </a:spcBef>
            </a:pPr>
            <a:r>
              <a:rPr kumimoji="0" lang="en-US" altLang="zh-CN" b="1" dirty="0"/>
              <a:t> </a:t>
            </a:r>
            <a:r>
              <a:rPr kumimoji="0" lang="en-US" altLang="zh-CN" b="1" dirty="0" smtClean="0"/>
              <a:t>                    </a:t>
            </a:r>
            <a:r>
              <a:rPr kumimoji="0" lang="zh-CN" altLang="en-US" b="1" dirty="0" smtClean="0"/>
              <a:t>单</a:t>
            </a:r>
            <a:r>
              <a:rPr kumimoji="0" lang="zh-CN" altLang="en-US" b="1" dirty="0"/>
              <a:t>段长度</a:t>
            </a:r>
            <a:r>
              <a:rPr kumimoji="0" lang="zh-CN" altLang="en-US" b="1" dirty="0">
                <a:sym typeface="Symbol" pitchFamily="18" charset="2"/>
              </a:rPr>
              <a:t></a:t>
            </a:r>
            <a:r>
              <a:rPr kumimoji="0" lang="en-US" altLang="zh-CN" b="1" dirty="0"/>
              <a:t>500</a:t>
            </a:r>
            <a:r>
              <a:rPr kumimoji="0" lang="zh-CN" altLang="en-US" b="1" dirty="0"/>
              <a:t>米，最长</a:t>
            </a:r>
            <a:r>
              <a:rPr kumimoji="0" lang="en-US" altLang="zh-CN" b="1" dirty="0"/>
              <a:t>5</a:t>
            </a:r>
            <a:r>
              <a:rPr kumimoji="0" lang="zh-CN" altLang="en-US" b="1" dirty="0"/>
              <a:t>段达</a:t>
            </a:r>
            <a:r>
              <a:rPr kumimoji="0" lang="en-US" altLang="zh-CN" b="1" dirty="0"/>
              <a:t>2.5</a:t>
            </a:r>
            <a:r>
              <a:rPr kumimoji="0" lang="zh-CN" altLang="en-US" b="1" dirty="0"/>
              <a:t>公里。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b="1" dirty="0"/>
              <a:t>     </a:t>
            </a:r>
            <a:r>
              <a:rPr kumimoji="0" lang="en-US" altLang="zh-CN" b="1" dirty="0"/>
              <a:t>—</a:t>
            </a:r>
            <a:r>
              <a:rPr kumimoji="0" lang="zh-CN" altLang="el-GR" b="1" dirty="0"/>
              <a:t>细</a:t>
            </a:r>
            <a:r>
              <a:rPr kumimoji="0" lang="zh-CN" altLang="en-US" b="1" dirty="0"/>
              <a:t>缆：</a:t>
            </a:r>
            <a:r>
              <a:rPr kumimoji="0" lang="en-US" altLang="zh-CN" b="1" dirty="0"/>
              <a:t>10Base-2</a:t>
            </a:r>
            <a:r>
              <a:rPr kumimoji="0" lang="zh-CN" altLang="en-US" b="1" dirty="0"/>
              <a:t>， </a:t>
            </a:r>
            <a:r>
              <a:rPr kumimoji="0" lang="ru-RU" altLang="zh-CN" b="1" dirty="0">
                <a:latin typeface="宋体" pitchFamily="2" charset="-122"/>
              </a:rPr>
              <a:t>Ф</a:t>
            </a:r>
            <a:r>
              <a:rPr kumimoji="0" lang="en-US" altLang="zh-CN" b="1" dirty="0">
                <a:latin typeface="宋体" pitchFamily="2" charset="-122"/>
              </a:rPr>
              <a:t>5mm</a:t>
            </a:r>
            <a:r>
              <a:rPr kumimoji="0" lang="zh-CN" altLang="en-US" dirty="0"/>
              <a:t>，</a:t>
            </a:r>
            <a:r>
              <a:rPr kumimoji="0" lang="en-US" altLang="zh-CN" b="1" dirty="0" smtClean="0"/>
              <a:t>BNC</a:t>
            </a:r>
            <a:r>
              <a:rPr kumimoji="0" lang="zh-CN" altLang="en-US" b="1" dirty="0" smtClean="0"/>
              <a:t>（细缆接口），</a:t>
            </a:r>
            <a:endParaRPr kumimoji="0" lang="en-US" altLang="zh-CN" b="1" dirty="0" smtClean="0"/>
          </a:p>
          <a:p>
            <a:pPr lvl="1">
              <a:spcBef>
                <a:spcPct val="30000"/>
              </a:spcBef>
            </a:pPr>
            <a:r>
              <a:rPr kumimoji="0" lang="en-US" altLang="zh-CN" b="1" dirty="0"/>
              <a:t> </a:t>
            </a:r>
            <a:r>
              <a:rPr kumimoji="0" lang="en-US" altLang="zh-CN" b="1" dirty="0" smtClean="0"/>
              <a:t>                    </a:t>
            </a:r>
            <a:r>
              <a:rPr kumimoji="0" lang="zh-CN" altLang="en-US" b="1" dirty="0" smtClean="0"/>
              <a:t>单</a:t>
            </a:r>
            <a:r>
              <a:rPr kumimoji="0" lang="zh-CN" altLang="en-US" b="1" dirty="0"/>
              <a:t>段长度</a:t>
            </a:r>
            <a:r>
              <a:rPr kumimoji="0" lang="zh-CN" altLang="en-US" b="1" dirty="0">
                <a:sym typeface="Symbol" pitchFamily="18" charset="2"/>
              </a:rPr>
              <a:t></a:t>
            </a:r>
            <a:r>
              <a:rPr kumimoji="0" lang="en-US" altLang="zh-CN" b="1" dirty="0"/>
              <a:t>185</a:t>
            </a:r>
            <a:r>
              <a:rPr kumimoji="0" lang="zh-CN" altLang="en-US" b="1" dirty="0"/>
              <a:t>米，最长</a:t>
            </a:r>
            <a:r>
              <a:rPr kumimoji="0" lang="en-US" altLang="zh-CN" b="1" dirty="0"/>
              <a:t>5</a:t>
            </a:r>
            <a:r>
              <a:rPr kumimoji="0" lang="zh-CN" altLang="en-US" b="1" dirty="0"/>
              <a:t>段达</a:t>
            </a:r>
            <a:r>
              <a:rPr kumimoji="0" lang="en-US" altLang="zh-CN" b="1" dirty="0"/>
              <a:t>925</a:t>
            </a:r>
            <a:r>
              <a:rPr kumimoji="0" lang="zh-CN" altLang="en-US" b="1" dirty="0"/>
              <a:t>米。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72000" y="115888"/>
            <a:ext cx="2952750" cy="1441450"/>
            <a:chOff x="2880" y="73"/>
            <a:chExt cx="1860" cy="908"/>
          </a:xfrm>
        </p:grpSpPr>
        <p:sp>
          <p:nvSpPr>
            <p:cNvPr id="57351" name="Oval 7"/>
            <p:cNvSpPr>
              <a:spLocks noChangeArrowheads="1"/>
            </p:cNvSpPr>
            <p:nvPr/>
          </p:nvSpPr>
          <p:spPr bwMode="auto">
            <a:xfrm>
              <a:off x="4558" y="164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52" name="Line 8"/>
            <p:cNvSpPr>
              <a:spLocks noChangeShapeType="1"/>
            </p:cNvSpPr>
            <p:nvPr/>
          </p:nvSpPr>
          <p:spPr bwMode="auto">
            <a:xfrm>
              <a:off x="3288" y="21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3" name="Line 9"/>
            <p:cNvSpPr>
              <a:spLocks noChangeShapeType="1"/>
            </p:cNvSpPr>
            <p:nvPr/>
          </p:nvSpPr>
          <p:spPr bwMode="auto">
            <a:xfrm>
              <a:off x="3288" y="30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4" name="Freeform 10"/>
            <p:cNvSpPr>
              <a:spLocks/>
            </p:cNvSpPr>
            <p:nvPr/>
          </p:nvSpPr>
          <p:spPr bwMode="auto">
            <a:xfrm>
              <a:off x="3826" y="73"/>
              <a:ext cx="104" cy="318"/>
            </a:xfrm>
            <a:custGeom>
              <a:avLst/>
              <a:gdLst>
                <a:gd name="T0" fmla="*/ 52 w 104"/>
                <a:gd name="T1" fmla="*/ 0 h 318"/>
                <a:gd name="T2" fmla="*/ 7 w 104"/>
                <a:gd name="T3" fmla="*/ 182 h 318"/>
                <a:gd name="T4" fmla="*/ 97 w 104"/>
                <a:gd name="T5" fmla="*/ 91 h 318"/>
                <a:gd name="T6" fmla="*/ 52 w 104"/>
                <a:gd name="T7" fmla="*/ 318 h 3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318"/>
                <a:gd name="T14" fmla="*/ 104 w 104"/>
                <a:gd name="T15" fmla="*/ 318 h 3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318">
                  <a:moveTo>
                    <a:pt x="52" y="0"/>
                  </a:moveTo>
                  <a:cubicBezTo>
                    <a:pt x="26" y="83"/>
                    <a:pt x="0" y="167"/>
                    <a:pt x="7" y="182"/>
                  </a:cubicBezTo>
                  <a:cubicBezTo>
                    <a:pt x="14" y="197"/>
                    <a:pt x="90" y="68"/>
                    <a:pt x="97" y="91"/>
                  </a:cubicBezTo>
                  <a:cubicBezTo>
                    <a:pt x="104" y="114"/>
                    <a:pt x="78" y="216"/>
                    <a:pt x="52" y="31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5" name="Line 11"/>
            <p:cNvSpPr>
              <a:spLocks noChangeShapeType="1"/>
            </p:cNvSpPr>
            <p:nvPr/>
          </p:nvSpPr>
          <p:spPr bwMode="auto">
            <a:xfrm flipV="1">
              <a:off x="2880" y="391"/>
              <a:ext cx="907" cy="59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08"/>
    </mc:Choice>
    <mc:Fallback xmlns="">
      <p:transition spd="slow" advTm="48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ChangeArrowheads="1"/>
          </p:cNvSpPr>
          <p:nvPr/>
        </p:nvSpPr>
        <p:spPr bwMode="auto">
          <a:xfrm>
            <a:off x="228600" y="8382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054" name="Text Box 3"/>
          <p:cNvSpPr txBox="1">
            <a:spLocks noChangeArrowheads="1"/>
          </p:cNvSpPr>
          <p:nvPr/>
        </p:nvSpPr>
        <p:spPr bwMode="auto">
          <a:xfrm>
            <a:off x="87312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6</a:t>
            </a:r>
          </a:p>
        </p:txBody>
      </p:sp>
      <p:sp>
        <p:nvSpPr>
          <p:cNvPr id="2055" name="Text Box 4"/>
          <p:cNvSpPr txBox="1">
            <a:spLocks noChangeArrowheads="1"/>
          </p:cNvSpPr>
          <p:nvPr/>
        </p:nvSpPr>
        <p:spPr bwMode="auto">
          <a:xfrm>
            <a:off x="517525" y="152400"/>
            <a:ext cx="4070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2.2  </a:t>
            </a:r>
            <a:r>
              <a:rPr lang="zh-CN" altLang="en-US" sz="3600" b="1">
                <a:solidFill>
                  <a:schemeClr val="tx2"/>
                </a:solidFill>
                <a:latin typeface="楷体" pitchFamily="18" charset="-122"/>
                <a:ea typeface="楷体" pitchFamily="18" charset="-122"/>
              </a:rPr>
              <a:t>载体（信道）</a:t>
            </a:r>
          </a:p>
        </p:txBody>
      </p:sp>
      <p:sp>
        <p:nvSpPr>
          <p:cNvPr id="2056" name="Text Box 5"/>
          <p:cNvSpPr txBox="1">
            <a:spLocks noChangeArrowheads="1"/>
          </p:cNvSpPr>
          <p:nvPr/>
        </p:nvSpPr>
        <p:spPr bwMode="auto">
          <a:xfrm>
            <a:off x="188913" y="981075"/>
            <a:ext cx="8955087" cy="394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载体：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承载信息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信号的媒体；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信道：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信息单向传输通道</a:t>
            </a:r>
            <a:r>
              <a:rPr lang="en-US" altLang="zh-CN" b="1" dirty="0"/>
              <a:t>(</a:t>
            </a:r>
            <a:r>
              <a:rPr lang="zh-CN" altLang="en-US" b="1" dirty="0"/>
              <a:t>二线</a:t>
            </a:r>
            <a:r>
              <a:rPr lang="en-US" altLang="zh-CN" b="1" dirty="0"/>
              <a:t>)</a:t>
            </a:r>
            <a:r>
              <a:rPr lang="zh-CN" altLang="en-US" b="1" dirty="0"/>
              <a:t>，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含传输媒体和中继通信设施；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传输媒体类型划分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形式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有线信道：双绞线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缆、同轴电缆、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光纤</a:t>
            </a:r>
            <a:r>
              <a:rPr lang="en-US" altLang="zh-CN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缆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等，</a:t>
            </a:r>
          </a:p>
          <a:p>
            <a:pPr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能量集中导线附近；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◆</a:t>
            </a:r>
            <a:r>
              <a:rPr lang="zh-CN" altLang="en-US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  <a:sym typeface="Webdings" pitchFamily="18" charset="2"/>
              </a:rPr>
              <a:t>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无线信道：自由空间，红外、微波等，能量向空间发散。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zh-CN" altLang="en-US" sz="1600" b="1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光纤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缆</a:t>
            </a:r>
            <a:r>
              <a:rPr lang="zh-CN" altLang="en-US" b="1" dirty="0"/>
              <a:t>：以光波形式传输信号；</a:t>
            </a:r>
          </a:p>
          <a:p>
            <a:r>
              <a:rPr kumimoji="0" lang="zh-CN" altLang="en-US" sz="1800" b="1" dirty="0"/>
              <a:t>    由传导光波的高纯石英玻璃纤维和保护层构成，纤芯的折射率大于包层折射率，保证光信号在纤芯内折射传输。多根光纤封装于外壳中，形成多芯光缆。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4925" y="4941888"/>
            <a:ext cx="8628063" cy="1871662"/>
            <a:chOff x="45" y="3113"/>
            <a:chExt cx="5435" cy="1179"/>
          </a:xfrm>
        </p:grpSpPr>
        <p:graphicFrame>
          <p:nvGraphicFramePr>
            <p:cNvPr id="2050" name="Object 7"/>
            <p:cNvGraphicFramePr>
              <a:graphicFrameLocks noChangeAspect="1"/>
            </p:cNvGraphicFramePr>
            <p:nvPr/>
          </p:nvGraphicFramePr>
          <p:xfrm>
            <a:off x="45" y="3203"/>
            <a:ext cx="1610" cy="8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9" name="Image" r:id="rId5" imgW="8114286" imgH="4126984" progId="">
                    <p:embed/>
                  </p:oleObj>
                </mc:Choice>
                <mc:Fallback>
                  <p:oleObj name="Image" r:id="rId5" imgW="8114286" imgH="4126984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3203"/>
                          <a:ext cx="1610" cy="8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8"/>
            <p:cNvGraphicFramePr>
              <a:graphicFrameLocks noChangeAspect="1"/>
            </p:cNvGraphicFramePr>
            <p:nvPr/>
          </p:nvGraphicFramePr>
          <p:xfrm>
            <a:off x="2018" y="3203"/>
            <a:ext cx="1497" cy="9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" name="Image" r:id="rId7" imgW="8152381" imgH="5269841" progId="">
                    <p:embed/>
                  </p:oleObj>
                </mc:Choice>
                <mc:Fallback>
                  <p:oleObj name="Image" r:id="rId7" imgW="8152381" imgH="5269841" progId="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3203"/>
                          <a:ext cx="1497" cy="9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0" name="Text Box 9"/>
            <p:cNvSpPr txBox="1">
              <a:spLocks noChangeArrowheads="1"/>
            </p:cNvSpPr>
            <p:nvPr/>
          </p:nvSpPr>
          <p:spPr bwMode="auto">
            <a:xfrm>
              <a:off x="2053" y="3884"/>
              <a:ext cx="37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/>
                <a:t>纤芯</a:t>
              </a:r>
            </a:p>
          </p:txBody>
        </p:sp>
        <p:sp>
          <p:nvSpPr>
            <p:cNvPr id="2071" name="Text Box 10"/>
            <p:cNvSpPr txBox="1">
              <a:spLocks noChangeArrowheads="1"/>
            </p:cNvSpPr>
            <p:nvPr/>
          </p:nvSpPr>
          <p:spPr bwMode="auto">
            <a:xfrm>
              <a:off x="3233" y="3884"/>
              <a:ext cx="37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/>
                <a:t>包层</a:t>
              </a:r>
            </a:p>
          </p:txBody>
        </p:sp>
        <p:sp>
          <p:nvSpPr>
            <p:cNvPr id="2072" name="Text Box 11"/>
            <p:cNvSpPr txBox="1">
              <a:spLocks noChangeArrowheads="1"/>
            </p:cNvSpPr>
            <p:nvPr/>
          </p:nvSpPr>
          <p:spPr bwMode="auto">
            <a:xfrm>
              <a:off x="3187" y="3113"/>
              <a:ext cx="37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/>
                <a:t>保护</a:t>
              </a:r>
            </a:p>
            <a:p>
              <a:pPr algn="ctr"/>
              <a:r>
                <a:rPr lang="zh-CN" altLang="en-US" sz="1600" b="1"/>
                <a:t>层</a:t>
              </a:r>
            </a:p>
          </p:txBody>
        </p:sp>
        <p:sp>
          <p:nvSpPr>
            <p:cNvPr id="2073" name="Text Box 12"/>
            <p:cNvSpPr txBox="1">
              <a:spLocks noChangeArrowheads="1"/>
            </p:cNvSpPr>
            <p:nvPr/>
          </p:nvSpPr>
          <p:spPr bwMode="auto">
            <a:xfrm>
              <a:off x="2008" y="3113"/>
              <a:ext cx="374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/>
                <a:t>塑料</a:t>
              </a:r>
            </a:p>
            <a:p>
              <a:r>
                <a:rPr lang="zh-CN" altLang="en-US" sz="1600" b="1"/>
                <a:t>外壳</a:t>
              </a:r>
            </a:p>
          </p:txBody>
        </p:sp>
        <p:graphicFrame>
          <p:nvGraphicFramePr>
            <p:cNvPr id="2052" name="Object 13"/>
            <p:cNvGraphicFramePr>
              <a:graphicFrameLocks noChangeAspect="1"/>
            </p:cNvGraphicFramePr>
            <p:nvPr/>
          </p:nvGraphicFramePr>
          <p:xfrm>
            <a:off x="4059" y="3203"/>
            <a:ext cx="1421" cy="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1" name="Image" r:id="rId9" imgW="9168254" imgH="5079365" progId="">
                    <p:embed/>
                  </p:oleObj>
                </mc:Choice>
                <mc:Fallback>
                  <p:oleObj name="Image" r:id="rId9" imgW="9168254" imgH="5079365" progId="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3203"/>
                          <a:ext cx="1421" cy="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4" name="Text Box 14"/>
            <p:cNvSpPr txBox="1">
              <a:spLocks noChangeArrowheads="1"/>
            </p:cNvSpPr>
            <p:nvPr/>
          </p:nvSpPr>
          <p:spPr bwMode="auto">
            <a:xfrm>
              <a:off x="675" y="4020"/>
              <a:ext cx="4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/>
                <a:t>光纤</a:t>
              </a:r>
            </a:p>
          </p:txBody>
        </p:sp>
        <p:sp>
          <p:nvSpPr>
            <p:cNvPr id="2075" name="Text Box 15"/>
            <p:cNvSpPr txBox="1">
              <a:spLocks noChangeArrowheads="1"/>
            </p:cNvSpPr>
            <p:nvPr/>
          </p:nvSpPr>
          <p:spPr bwMode="auto">
            <a:xfrm>
              <a:off x="2580" y="4042"/>
              <a:ext cx="4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/>
                <a:t>光缆</a:t>
              </a:r>
            </a:p>
          </p:txBody>
        </p:sp>
        <p:sp>
          <p:nvSpPr>
            <p:cNvPr id="2076" name="Text Box 16"/>
            <p:cNvSpPr txBox="1">
              <a:spLocks noChangeArrowheads="1"/>
            </p:cNvSpPr>
            <p:nvPr/>
          </p:nvSpPr>
          <p:spPr bwMode="auto">
            <a:xfrm>
              <a:off x="4377" y="4031"/>
              <a:ext cx="96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/>
                <a:t>实际光纤</a:t>
              </a:r>
              <a:r>
                <a:rPr lang="en-US" altLang="zh-CN" sz="2000" b="1"/>
                <a:t>/</a:t>
              </a:r>
              <a:r>
                <a:rPr lang="zh-CN" altLang="en-US" sz="2000" b="1"/>
                <a:t>缆</a:t>
              </a:r>
            </a:p>
          </p:txBody>
        </p:sp>
      </p:grpSp>
      <p:sp>
        <p:nvSpPr>
          <p:cNvPr id="2058" name="Line 17"/>
          <p:cNvSpPr>
            <a:spLocks noChangeShapeType="1"/>
          </p:cNvSpPr>
          <p:nvPr/>
        </p:nvSpPr>
        <p:spPr bwMode="auto">
          <a:xfrm flipV="1">
            <a:off x="107950" y="6165850"/>
            <a:ext cx="215900" cy="714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9" name="Text Box 18"/>
          <p:cNvSpPr txBox="1">
            <a:spLocks noChangeArrowheads="1"/>
          </p:cNvSpPr>
          <p:nvPr/>
        </p:nvSpPr>
        <p:spPr bwMode="auto">
          <a:xfrm>
            <a:off x="87313" y="624205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 b="1">
                <a:solidFill>
                  <a:srgbClr val="FF0000"/>
                </a:solidFill>
              </a:rPr>
              <a:t>光波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572000" y="115888"/>
            <a:ext cx="2952750" cy="1441450"/>
            <a:chOff x="2880" y="73"/>
            <a:chExt cx="1860" cy="908"/>
          </a:xfrm>
        </p:grpSpPr>
        <p:sp>
          <p:nvSpPr>
            <p:cNvPr id="2065" name="Oval 20"/>
            <p:cNvSpPr>
              <a:spLocks noChangeArrowheads="1"/>
            </p:cNvSpPr>
            <p:nvPr/>
          </p:nvSpPr>
          <p:spPr bwMode="auto">
            <a:xfrm>
              <a:off x="4558" y="164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6" name="Line 21"/>
            <p:cNvSpPr>
              <a:spLocks noChangeShapeType="1"/>
            </p:cNvSpPr>
            <p:nvPr/>
          </p:nvSpPr>
          <p:spPr bwMode="auto">
            <a:xfrm>
              <a:off x="3288" y="21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" name="Line 22"/>
            <p:cNvSpPr>
              <a:spLocks noChangeShapeType="1"/>
            </p:cNvSpPr>
            <p:nvPr/>
          </p:nvSpPr>
          <p:spPr bwMode="auto">
            <a:xfrm>
              <a:off x="3288" y="300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" name="Freeform 23"/>
            <p:cNvSpPr>
              <a:spLocks/>
            </p:cNvSpPr>
            <p:nvPr/>
          </p:nvSpPr>
          <p:spPr bwMode="auto">
            <a:xfrm>
              <a:off x="3826" y="73"/>
              <a:ext cx="104" cy="318"/>
            </a:xfrm>
            <a:custGeom>
              <a:avLst/>
              <a:gdLst>
                <a:gd name="T0" fmla="*/ 52 w 104"/>
                <a:gd name="T1" fmla="*/ 0 h 318"/>
                <a:gd name="T2" fmla="*/ 7 w 104"/>
                <a:gd name="T3" fmla="*/ 182 h 318"/>
                <a:gd name="T4" fmla="*/ 97 w 104"/>
                <a:gd name="T5" fmla="*/ 91 h 318"/>
                <a:gd name="T6" fmla="*/ 52 w 104"/>
                <a:gd name="T7" fmla="*/ 318 h 3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318"/>
                <a:gd name="T14" fmla="*/ 104 w 104"/>
                <a:gd name="T15" fmla="*/ 318 h 3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318">
                  <a:moveTo>
                    <a:pt x="52" y="0"/>
                  </a:moveTo>
                  <a:cubicBezTo>
                    <a:pt x="26" y="83"/>
                    <a:pt x="0" y="167"/>
                    <a:pt x="7" y="182"/>
                  </a:cubicBezTo>
                  <a:cubicBezTo>
                    <a:pt x="14" y="197"/>
                    <a:pt x="90" y="68"/>
                    <a:pt x="97" y="91"/>
                  </a:cubicBezTo>
                  <a:cubicBezTo>
                    <a:pt x="104" y="114"/>
                    <a:pt x="78" y="216"/>
                    <a:pt x="52" y="31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" name="Line 24"/>
            <p:cNvSpPr>
              <a:spLocks noChangeShapeType="1"/>
            </p:cNvSpPr>
            <p:nvPr/>
          </p:nvSpPr>
          <p:spPr bwMode="auto">
            <a:xfrm flipV="1">
              <a:off x="2880" y="391"/>
              <a:ext cx="907" cy="59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61" name="Oval 25"/>
          <p:cNvSpPr>
            <a:spLocks noChangeArrowheads="1"/>
          </p:cNvSpPr>
          <p:nvPr/>
        </p:nvSpPr>
        <p:spPr bwMode="auto">
          <a:xfrm>
            <a:off x="3779838" y="5157788"/>
            <a:ext cx="1296987" cy="12731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2" name="Oval 26"/>
          <p:cNvSpPr>
            <a:spLocks noChangeArrowheads="1"/>
          </p:cNvSpPr>
          <p:nvPr/>
        </p:nvSpPr>
        <p:spPr bwMode="auto">
          <a:xfrm>
            <a:off x="4356100" y="5734050"/>
            <a:ext cx="142875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3" name="Line 27"/>
          <p:cNvSpPr>
            <a:spLocks noChangeShapeType="1"/>
          </p:cNvSpPr>
          <p:nvPr/>
        </p:nvSpPr>
        <p:spPr bwMode="auto">
          <a:xfrm>
            <a:off x="3563938" y="5805488"/>
            <a:ext cx="7207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64" name="Text Box 28"/>
          <p:cNvSpPr txBox="1">
            <a:spLocks noChangeArrowheads="1"/>
          </p:cNvSpPr>
          <p:nvPr/>
        </p:nvSpPr>
        <p:spPr bwMode="auto">
          <a:xfrm>
            <a:off x="2836863" y="5621338"/>
            <a:ext cx="798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</a:rPr>
              <a:t>加强芯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68"/>
    </mc:Choice>
    <mc:Fallback xmlns="">
      <p:transition spd="slow" advTm="76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|91.5"/>
</p:tagLst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3982</TotalTime>
  <Words>1337</Words>
  <Application>Microsoft Office PowerPoint</Application>
  <PresentationFormat>全屏显示(4:3)</PresentationFormat>
  <Paragraphs>176</Paragraphs>
  <Slides>11</Slides>
  <Notes>1</Notes>
  <HiddenSlides>0</HiddenSlides>
  <MMClips>11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3" baseType="lpstr">
      <vt:lpstr>默认设计模板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Southeast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guoxin</dc:creator>
  <cp:lastModifiedBy>吴国新</cp:lastModifiedBy>
  <cp:revision>260</cp:revision>
  <dcterms:created xsi:type="dcterms:W3CDTF">2005-02-22T02:46:21Z</dcterms:created>
  <dcterms:modified xsi:type="dcterms:W3CDTF">2020-02-22T04:12:28Z</dcterms:modified>
</cp:coreProperties>
</file>